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9" r:id="rId4"/>
    <p:sldId id="270" r:id="rId5"/>
    <p:sldId id="258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23" autoAdjust="0"/>
    <p:restoredTop sz="94652" autoAdjust="0"/>
  </p:normalViewPr>
  <p:slideViewPr>
    <p:cSldViewPr>
      <p:cViewPr varScale="1">
        <p:scale>
          <a:sx n="66" d="100"/>
          <a:sy n="66" d="100"/>
        </p:scale>
        <p:origin x="-5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МБДОУ Детский сад № 52 «Белочка»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6"/>
                </a:solidFill>
              </a:rPr>
              <a:t>«ФЕДЕРАЛЬНЫЙ ГОСУДАРСТВЕННЫЙ ОБРАЗОВАТЕЛЬНЫЙ СТАНДАРТ ДОШКОЛЬНОГО ОБРАЗОВАНИЯ – ГОТОВНОСТЬ ОБРАЗОВАТЕЛЬНОЙ СРЕДЫ ДОО К РАБОТЕ В НОВЫХ УСЛОВИЯХ»</a:t>
            </a:r>
            <a:endParaRPr lang="ru-RU" dirty="0" smtClean="0">
              <a:solidFill>
                <a:schemeClr val="accent6"/>
              </a:solidFill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User\Desktop\Ирина\Новая папка с фото\су-джок\20131127_11373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1357298"/>
            <a:ext cx="2218054" cy="1627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Образовательные области представляют собой направления развития ребенка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4429124" cy="484030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dirty="0" smtClean="0"/>
              <a:t>	</a:t>
            </a:r>
            <a:r>
              <a:rPr lang="ru-RU" altLang="ru-RU" sz="2000" dirty="0" smtClean="0"/>
              <a:t>● социально</a:t>
            </a:r>
            <a:r>
              <a:rPr lang="ru-RU" altLang="ru-RU" sz="2000" dirty="0" smtClean="0"/>
              <a:t>‑ коммуникативное </a:t>
            </a:r>
            <a:r>
              <a:rPr lang="ru-RU" altLang="ru-RU" sz="2000" dirty="0" smtClean="0"/>
              <a:t>развитие;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dirty="0" smtClean="0"/>
              <a:t>	● познавательное развитие;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dirty="0" smtClean="0"/>
              <a:t>	● речевое развитие;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dirty="0" smtClean="0"/>
              <a:t>	● </a:t>
            </a:r>
            <a:r>
              <a:rPr lang="ru-RU" altLang="ru-RU" sz="2000" dirty="0" err="1" smtClean="0"/>
              <a:t>художественно‑эстетическое</a:t>
            </a:r>
            <a:r>
              <a:rPr lang="ru-RU" altLang="ru-RU" sz="2000" dirty="0" smtClean="0"/>
              <a:t> развитие;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000" dirty="0" smtClean="0"/>
              <a:t>	● физическое развитие</a:t>
            </a:r>
          </a:p>
          <a:p>
            <a:pPr>
              <a:buFont typeface="Arial" charset="0"/>
              <a:buNone/>
            </a:pPr>
            <a:endParaRPr lang="ru-RU" altLang="ru-RU" dirty="0" smtClean="0"/>
          </a:p>
          <a:p>
            <a:endParaRPr lang="ru-RU" dirty="0"/>
          </a:p>
        </p:txBody>
      </p:sp>
      <p:pic>
        <p:nvPicPr>
          <p:cNvPr id="4" name="Рисунок 3" descr="C:\Documents and Settings\1\Мои документы\ФОТОГРАФИИ 2011-2012 г\Новая папка (4)\IMG_10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142984"/>
            <a:ext cx="2143108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1\Мои документы\ФОТОГРАФИИ 2011-2012 г\апрель\DSC005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714620"/>
            <a:ext cx="264320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3214686"/>
            <a:ext cx="2095483" cy="1571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PICT154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643446"/>
            <a:ext cx="2786082" cy="2080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4929198"/>
            <a:ext cx="2571736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FFC000"/>
          </a:solidFill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Методология ФГОС ДО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69"/>
          <a:ext cx="9144000" cy="6099046"/>
        </p:xfrm>
        <a:graphic>
          <a:graphicData uri="http://schemas.openxmlformats.org/drawingml/2006/table">
            <a:tbl>
              <a:tblPr/>
              <a:tblGrid>
                <a:gridCol w="2643174"/>
                <a:gridCol w="6500826"/>
              </a:tblGrid>
              <a:tr h="917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Образовательные области выраженные в направлениях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деятельности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44581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познавательно-исследовательской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исследования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объектов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окружающего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мира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экспериментирования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ними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);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конструирования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различных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материалов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строительного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материала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конструкторов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модулей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бумаги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природного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материала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т.д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.);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изобразительной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рисования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лепки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аппликации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67153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коммуникативной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конструктивного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общения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взаимодействия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взрослыми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сверстниками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устной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речью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основным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средством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общения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87579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 развитие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восприятия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литературы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фольклора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музыкальной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пения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музыкально-ритмических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движений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детских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музыкальных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инструментах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84187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-двигательной, в том числе в основных движениях (ходьбе, беге, прыжках, лазанье и др.), а также при  катании на самокате, санках, велосипеде, ходьбе на лыжах, в спортивных играх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17726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Социально-коммуникативное развитие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игровой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сюжетной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сюжетно-ролевой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режиссёрской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игры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правилами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); 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элементарной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трудовой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самообслуживания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бытового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труда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труда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природе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1\Мои документы\ФОТОГРАФИИ 2011-2012 г\открытые занятия\PICT01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1857388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Образовательная среда для ребенка  дошкольного возраста включает  следующие компоненты: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1"/>
            <a:ext cx="8643998" cy="1571635"/>
          </a:xfrm>
        </p:spPr>
        <p:txBody>
          <a:bodyPr/>
          <a:lstStyle/>
          <a:p>
            <a:r>
              <a:rPr lang="ru-RU" altLang="ru-RU" sz="1400" dirty="0" smtClean="0"/>
              <a:t>предметно-пространственная развивающая образовательная среда;</a:t>
            </a:r>
          </a:p>
          <a:p>
            <a:endParaRPr lang="ru-RU" altLang="ru-RU" sz="1400" dirty="0" smtClean="0"/>
          </a:p>
          <a:p>
            <a:r>
              <a:rPr lang="ru-RU" altLang="ru-RU" sz="1400" dirty="0" smtClean="0"/>
              <a:t> характер взаимодействия со взрослыми;</a:t>
            </a:r>
          </a:p>
          <a:p>
            <a:endParaRPr lang="ru-RU" altLang="ru-RU" sz="1400" dirty="0" smtClean="0"/>
          </a:p>
          <a:p>
            <a:r>
              <a:rPr lang="ru-RU" altLang="ru-RU" sz="1400" dirty="0" smtClean="0"/>
              <a:t>характер взаимодействия с другими детьми; </a:t>
            </a:r>
          </a:p>
          <a:p>
            <a:endParaRPr lang="ru-RU" altLang="ru-RU" sz="1400" dirty="0" smtClean="0"/>
          </a:p>
          <a:p>
            <a:r>
              <a:rPr lang="ru-RU" altLang="ru-RU" sz="1400" dirty="0" smtClean="0"/>
              <a:t>система отношений ребёнка к миру, к другим людям, к себе самому</a:t>
            </a:r>
          </a:p>
          <a:p>
            <a:endParaRPr lang="ru-RU" sz="1400" dirty="0"/>
          </a:p>
        </p:txBody>
      </p:sp>
      <p:pic>
        <p:nvPicPr>
          <p:cNvPr id="4" name="Рисунок 3" descr="C:\Users\User\Desktop\Ирина\фото д-с 1 мл.гр\фото - окт 13\20131023_104200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1000108"/>
            <a:ext cx="1571636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3" descr="IMG_34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57158" y="3214686"/>
            <a:ext cx="2714644" cy="1809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4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3214687"/>
            <a:ext cx="2643174" cy="1762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3" descr="IMG_10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357554" y="3286124"/>
            <a:ext cx="2533390" cy="1688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93978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 - ПРОСТРАНСТВЕННАЯ СРЕДА В ГРУППАХ ДЕТСКОГО САДА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00505"/>
            <a:ext cx="9144000" cy="928694"/>
          </a:xfrm>
        </p:spPr>
        <p:txBody>
          <a:bodyPr/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Развивающая предметно-пространственная среда - это совокупность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оказывающих прямое и косвенное влияние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всестороннее развитие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ребёнка в детском саду, состояние его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физического и психического здоровья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успешность его дальнейшего образования, а также на деятельность всех участников образовательного процесса в дошкольном учреждении</a:t>
            </a:r>
            <a:endParaRPr lang="ru-RU" sz="1400" dirty="0"/>
          </a:p>
        </p:txBody>
      </p:sp>
      <p:pic>
        <p:nvPicPr>
          <p:cNvPr id="4" name="Содержимое 3" descr="C:\Documents and Settings\1\Мои документы\ФОТО 2012-2013уч.год\развивающая среда\IMG_7052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43702" y="1000108"/>
            <a:ext cx="2214578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F:\средняя группа 2011-12г\DSC01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643050"/>
            <a:ext cx="1614753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IMG_70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1" y="857232"/>
            <a:ext cx="1857388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PICT14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285992"/>
            <a:ext cx="150019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E:\PICT14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714743" y="1357299"/>
            <a:ext cx="1928828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5" descr="1305201144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2643182"/>
            <a:ext cx="1036072" cy="1381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E:\IMG_706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1142984"/>
            <a:ext cx="1285884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H:\Photos\IMG0706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6" y="2357430"/>
            <a:ext cx="1214414" cy="1619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Documents and Settings\Admin\Рабочий стол\Ирина\100IMAGE\PICT134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4942703"/>
            <a:ext cx="2546076" cy="1915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Documents and Settings\1\Мои документы\ФОТО 2012-2013уч.год\развивающая среда\IMG_707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8" y="4929174"/>
            <a:ext cx="121444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Documents and Settings\1\Мои документы\ФОТО 2012-2013уч.год\развивающая среда\IMG_709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5400000">
            <a:off x="3964789" y="5107781"/>
            <a:ext cx="1928802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8" descr="C:\Documents and Settings\1\Рабочий стол\развивающая среда\IMG_704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5008" y="4929198"/>
            <a:ext cx="3143272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00108"/>
          </a:xfrm>
          <a:solidFill>
            <a:srgbClr val="FFC000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Основное условие ФГОС ДО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000108"/>
            <a:ext cx="6215074" cy="5857892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 marL="15875" indent="0" algn="ctr" eaLnBrk="1" hangingPunct="1">
              <a:buFont typeface="Wingdings" pitchFamily="2" charset="2"/>
              <a:buNone/>
            </a:pPr>
            <a:r>
              <a:rPr lang="ru-RU" alt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Взаимодействие педагогического коллектива с семьями воспитанников</a:t>
            </a:r>
          </a:p>
          <a:p>
            <a:pPr marL="15875" indent="0" algn="just" eaLnBrk="1" hangingPunct="1">
              <a:lnSpc>
                <a:spcPts val="1350"/>
              </a:lnSpc>
              <a:buFont typeface="Arial" charset="0"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Calibri" pitchFamily="34" charset="0"/>
              </a:rPr>
              <a:t>Изучение воспитательных возможностей детского сада и семьи</a:t>
            </a:r>
          </a:p>
          <a:p>
            <a:pPr marL="15875" indent="0" algn="just" eaLnBrk="1" hangingPunct="1">
              <a:lnSpc>
                <a:spcPts val="1350"/>
              </a:lnSpc>
              <a:buFont typeface="Wingdings" pitchFamily="2" charset="2"/>
              <a:buNone/>
            </a:pPr>
            <a:r>
              <a:rPr lang="ru-RU" altLang="ru-RU" sz="2400" i="1" dirty="0" smtClean="0">
                <a:latin typeface="Monotype Corsiva" pitchFamily="66" charset="0"/>
                <a:cs typeface="Times New Roman" pitchFamily="18" charset="0"/>
              </a:rPr>
              <a:t>(социально-педагогическая диагностика; день открытых дверей; встречи-знакомства)</a:t>
            </a:r>
            <a:endParaRPr lang="ru-RU" altLang="ru-RU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  <a:p>
            <a:pPr marL="15875" indent="0" eaLnBrk="1" hangingPunct="1">
              <a:buFont typeface="Arial" charset="0"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Информационное просвещение родителей</a:t>
            </a:r>
          </a:p>
          <a:p>
            <a:pPr marL="15875" indent="0" eaLnBrk="1" hangingPunct="1">
              <a:buFont typeface="Arial" charset="0"/>
              <a:buNone/>
            </a:pPr>
            <a:r>
              <a:rPr lang="ru-RU" altLang="ru-RU" sz="2400" i="1" dirty="0" smtClean="0">
                <a:latin typeface="Monotype Corsiva" pitchFamily="66" charset="0"/>
                <a:cs typeface="Times New Roman" pitchFamily="18" charset="0"/>
              </a:rPr>
              <a:t>(индивидуальная беседа, консультация, конференция, чтения, </a:t>
            </a:r>
            <a:r>
              <a:rPr lang="ru-RU" altLang="ru-RU" sz="2400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стенды,</a:t>
            </a:r>
            <a:r>
              <a:rPr lang="ru-RU" altLang="ru-RU" sz="2400" i="1" dirty="0" smtClean="0">
                <a:latin typeface="Monotype Corsiva" pitchFamily="66" charset="0"/>
                <a:cs typeface="Times New Roman" pitchFamily="18" charset="0"/>
              </a:rPr>
              <a:t> памятки, буклеты (образовательные маршруты выходного дня), рукописные газеты и журналы, устные журналы, переписка, выставки, </a:t>
            </a:r>
            <a:r>
              <a:rPr lang="ru-RU" altLang="ru-RU" sz="2400" i="1" dirty="0" err="1" smtClean="0">
                <a:latin typeface="Monotype Corsiva" pitchFamily="66" charset="0"/>
                <a:cs typeface="Times New Roman" pitchFamily="18" charset="0"/>
              </a:rPr>
              <a:t>медиатека</a:t>
            </a:r>
            <a:r>
              <a:rPr lang="ru-RU" altLang="ru-RU" sz="2400" i="1" dirty="0" smtClean="0">
                <a:latin typeface="Monotype Corsiva" pitchFamily="66" charset="0"/>
                <a:cs typeface="Times New Roman" pitchFamily="18" charset="0"/>
              </a:rPr>
              <a:t>;) </a:t>
            </a:r>
          </a:p>
          <a:p>
            <a:pPr marL="15875" indent="0" algn="just" eaLnBrk="1" hangingPunct="1">
              <a:lnSpc>
                <a:spcPts val="1350"/>
              </a:lnSpc>
              <a:buFont typeface="Arial" charset="0"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Monotype Corsiva" pitchFamily="66" charset="0"/>
                <a:ea typeface="Calibri" pitchFamily="34" charset="0"/>
                <a:cs typeface="Calibri" pitchFamily="34" charset="0"/>
              </a:rPr>
              <a:t>Совместная деятельность педагогов и родителей с детьми</a:t>
            </a:r>
          </a:p>
          <a:p>
            <a:pPr marL="15875" indent="0" algn="just" eaLnBrk="1" hangingPunct="1">
              <a:lnSpc>
                <a:spcPts val="1350"/>
              </a:lnSpc>
              <a:buFont typeface="Wingdings" pitchFamily="2" charset="2"/>
              <a:buNone/>
            </a:pPr>
            <a:r>
              <a:rPr lang="ru-RU" altLang="ru-RU" sz="2400" i="1" dirty="0" smtClean="0">
                <a:latin typeface="Monotype Corsiva" pitchFamily="66" charset="0"/>
                <a:cs typeface="Times New Roman" pitchFamily="18" charset="0"/>
              </a:rPr>
              <a:t>(акция, ассамблея, вечер музыки и поэзии, собрания-встречи, гостиная, салон, фестиваль, клуб (в т.ч. вечера вопросов и ответов), праздники, экскурсии, проектная деятельность.</a:t>
            </a:r>
            <a:endParaRPr lang="ru-RU" altLang="ru-RU" sz="2400" dirty="0" smtClean="0">
              <a:latin typeface="Monotype Corsiva" pitchFamily="66" charset="0"/>
              <a:ea typeface="Calibri" pitchFamily="34" charset="0"/>
              <a:cs typeface="Calibri" pitchFamily="34" charset="0"/>
            </a:endParaRPr>
          </a:p>
          <a:p>
            <a:pPr marL="15875" indent="0" algn="just" eaLnBrk="1" hangingPunct="1">
              <a:lnSpc>
                <a:spcPts val="1350"/>
              </a:lnSpc>
              <a:buFont typeface="Arial" charset="0"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Образование родителей</a:t>
            </a:r>
          </a:p>
          <a:p>
            <a:pPr marL="15875" indent="0" algn="just" eaLnBrk="1" hangingPunct="1">
              <a:lnSpc>
                <a:spcPts val="1350"/>
              </a:lnSpc>
              <a:buFont typeface="Wingdings" pitchFamily="2" charset="2"/>
              <a:buNone/>
            </a:pPr>
            <a:r>
              <a:rPr lang="ru-RU" altLang="ru-RU" sz="2400" i="1" dirty="0" smtClean="0">
                <a:latin typeface="Monotype Corsiva" pitchFamily="66" charset="0"/>
                <a:cs typeface="Times New Roman" pitchFamily="18" charset="0"/>
              </a:rPr>
              <a:t>(лекции, семинары, практикумы, мастер-классы, экскурсии,)</a:t>
            </a:r>
            <a:endParaRPr lang="ru-RU" altLang="ru-RU" sz="2400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15875" indent="0" eaLnBrk="1" hangingPunct="1">
              <a:buFont typeface="Arial" charset="0"/>
              <a:buNone/>
            </a:pPr>
            <a:endParaRPr lang="ru-RU" alt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928670"/>
            <a:ext cx="2857488" cy="1906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1\Мои документы\ФОТОГРАФИИ 2011-2012 г\апрель\DSC005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480" y="2857496"/>
            <a:ext cx="2857520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Documents and Settings\1\Application Data\OLYMPUS\OLYMPUS Master\store\20100225085045\PA0701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988479"/>
            <a:ext cx="2857488" cy="18695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i="1" dirty="0" smtClean="0">
                <a:solidFill>
                  <a:srgbClr val="FF0000"/>
                </a:solidFill>
              </a:rPr>
              <a:t>Муниципальное бюджетное дошкольное образовательное учреждение детский сад  № 52 «БЕЛОЧКА».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929718" cy="5572164"/>
          </a:xfrm>
        </p:spPr>
        <p:txBody>
          <a:bodyPr/>
          <a:lstStyle/>
          <a:p>
            <a:pPr>
              <a:buNone/>
            </a:pPr>
            <a:r>
              <a:rPr lang="ru-RU" sz="1800" i="1" dirty="0" smtClean="0"/>
              <a:t>	Если кто-то и верит, несмотря ни на что, в добро - это дети. Если кто-то и смотрит на взрослых глазами, полными надежды и кладет свою ладошку в нашу руку - это дети. Если кто и любит нас беззаветно - это они. И вот почему мы никому не должны так много, как нашим детям.</a:t>
            </a:r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endParaRPr lang="ru-RU" sz="1800" i="1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i="1" dirty="0" smtClean="0"/>
              <a:t>	</a:t>
            </a:r>
            <a:r>
              <a:rPr lang="ru-RU" sz="1800" b="1" i="1" dirty="0" smtClean="0">
                <a:solidFill>
                  <a:srgbClr val="FF0000"/>
                </a:solidFill>
              </a:rPr>
              <a:t>Наш детский сад - это </a:t>
            </a:r>
            <a:r>
              <a:rPr lang="ru-RU" sz="1800" b="1" i="1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smtClean="0">
                <a:solidFill>
                  <a:srgbClr val="FF0000"/>
                </a:solidFill>
              </a:rPr>
              <a:t>213 </a:t>
            </a:r>
            <a:r>
              <a:rPr lang="ru-RU" sz="1800" b="1" i="1" dirty="0" smtClean="0">
                <a:solidFill>
                  <a:srgbClr val="FF0000"/>
                </a:solidFill>
              </a:rPr>
              <a:t>малышей  </a:t>
            </a:r>
            <a:r>
              <a:rPr lang="ru-RU" sz="1800" b="1" i="1" dirty="0" smtClean="0">
                <a:solidFill>
                  <a:srgbClr val="FF0000"/>
                </a:solidFill>
              </a:rPr>
              <a:t>от 2 до 7 лет и 45 влюбленных в своё дело сотрудников.</a:t>
            </a:r>
            <a:endParaRPr lang="ru-RU" sz="18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C:\Users\User\Desktop\Ирина\Новая папка с фото\20140212_16514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214554"/>
            <a:ext cx="2447925" cy="183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285992"/>
            <a:ext cx="2749603" cy="166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285992"/>
            <a:ext cx="2571768" cy="171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85720" y="428604"/>
            <a:ext cx="8501122" cy="4143404"/>
          </a:xfrm>
        </p:spPr>
        <p:txBody>
          <a:bodyPr/>
          <a:lstStyle/>
          <a:p>
            <a:r>
              <a:rPr lang="ru-RU" sz="1600" b="1" i="1" dirty="0" smtClean="0">
                <a:solidFill>
                  <a:schemeClr val="accent2"/>
                </a:solidFill>
              </a:rPr>
              <a:t>Сотрудники, работающие в МБДОУ:</a:t>
            </a:r>
            <a:endParaRPr lang="ru-RU" sz="1600" b="1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chemeClr val="accent6"/>
                </a:solidFill>
              </a:rPr>
              <a:t>  люди творческие, без которых невозможен успех процесса воспитания, обучения и развития ребёнка;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chemeClr val="accent6"/>
                </a:solidFill>
              </a:rPr>
              <a:t> профессионалы, которые выбирают свой метод работы, исходя из собственной индивидуальности, понимая своё предназначение</a:t>
            </a:r>
          </a:p>
          <a:p>
            <a:pPr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chemeClr val="accent6"/>
                </a:solidFill>
              </a:rPr>
              <a:t>педагоги, способные встать на более высокий уровень духовности и образованности на пути к профессиональному совершенству;</a:t>
            </a:r>
            <a:endParaRPr lang="ru-RU" sz="1400" b="1" dirty="0" smtClean="0">
              <a:solidFill>
                <a:schemeClr val="accent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chemeClr val="accent6"/>
                </a:solidFill>
              </a:rPr>
              <a:t>     женщины, несущие тепло своих сердец детям, их мамам и папам, бабушкам и дедушкам;</a:t>
            </a:r>
            <a:endParaRPr lang="ru-RU" sz="1400" b="1" dirty="0" smtClean="0">
              <a:solidFill>
                <a:schemeClr val="accent6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i="1" dirty="0" smtClean="0">
                <a:solidFill>
                  <a:schemeClr val="accent6"/>
                </a:solidFill>
              </a:rPr>
              <a:t>     коллеги, создающие дружественную,  творческую атмосферу в стенах нашего замечательного дома</a:t>
            </a:r>
            <a:r>
              <a:rPr lang="ru-RU" sz="1600" i="1" dirty="0" smtClean="0"/>
              <a:t>. </a:t>
            </a:r>
            <a:endParaRPr lang="ru-RU" sz="1600" dirty="0"/>
          </a:p>
        </p:txBody>
      </p:sp>
      <p:pic>
        <p:nvPicPr>
          <p:cNvPr id="4" name="Содержимое 3" descr="IMG_321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5715000" y="4643438"/>
            <a:ext cx="3429000" cy="2216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Documents and Settings\1\Мои документы\ФОТОГРАФИИ 2011-2012 г\19 апреля+ 26 апреля\DSC007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4857760"/>
            <a:ext cx="2857520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User\Desktop\Ирина\домашнее фото\нг\IMG-20131230-WA0009.jpg"/>
          <p:cNvPicPr/>
          <p:nvPr/>
        </p:nvPicPr>
        <p:blipFill>
          <a:blip r:embed="rId4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22"/>
            <a:ext cx="3071802" cy="2071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:\Documents and Settings\1\Мои документы\ФОТОГРАФИИ 2011-2012 г\19 апреля+ 26 апреля\DSC008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71810"/>
            <a:ext cx="285748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8" descr="C:\Documents and Settings\1\Мои документы\ФОТОГРАФИИ 2011-2012 г\19 апреля+ 26 апреля\DSC007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143248"/>
            <a:ext cx="2357454" cy="1818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Documents and Settings\1\Мои документы\ФОТО 2012-2013уч.год\июнь\PICT3563ы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3214686"/>
            <a:ext cx="3000396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1\Рабочий стол\100IMAGE\ооооо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14290"/>
            <a:ext cx="2593018" cy="2224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8929718" cy="3983047"/>
          </a:xfrm>
        </p:spPr>
        <p:txBody>
          <a:bodyPr/>
          <a:lstStyle/>
          <a:p>
            <a:pPr algn="ctr">
              <a:buNone/>
            </a:pPr>
            <a:r>
              <a:rPr lang="ru-RU" sz="1400" b="1" i="1" dirty="0" smtClean="0">
                <a:solidFill>
                  <a:srgbClr val="FF0000"/>
                </a:solidFill>
              </a:rPr>
              <a:t>Режим работы детского сада: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FF0000"/>
                </a:solidFill>
              </a:rPr>
              <a:t>  с 7:30 до 18:30 </a:t>
            </a:r>
            <a:r>
              <a:rPr lang="ru-RU" sz="1400" i="1" dirty="0" smtClean="0"/>
              <a:t>, 5 дней в неделю;</a:t>
            </a:r>
            <a:endParaRPr lang="ru-RU" sz="1400" dirty="0" smtClean="0"/>
          </a:p>
          <a:p>
            <a:pPr algn="ctr"/>
            <a:r>
              <a:rPr lang="ru-RU" sz="1400" i="1" dirty="0" smtClean="0"/>
              <a:t>  выходные - суббота, воскресенье и праздничные дни.</a:t>
            </a:r>
          </a:p>
          <a:p>
            <a:pPr algn="ctr">
              <a:buNone/>
            </a:pPr>
            <a:r>
              <a:rPr lang="ru-RU" sz="1400" b="1" i="1" dirty="0" smtClean="0">
                <a:solidFill>
                  <a:srgbClr val="FF0000"/>
                </a:solidFill>
              </a:rPr>
              <a:t>Основные функции дошкольного учреждения: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i="1" dirty="0" smtClean="0"/>
              <a:t> охрана и укрепление физического и психического здоровья детей, забота об эмоциональном благополучия каждого ребенка;</a:t>
            </a:r>
            <a:endParaRPr lang="ru-RU" sz="1400" dirty="0" smtClean="0"/>
          </a:p>
          <a:p>
            <a:r>
              <a:rPr lang="ru-RU" sz="1400" i="1" dirty="0" smtClean="0"/>
              <a:t> обеспечение интеллектуального и личностного развития ребенка, подготовка к жизни в современном обществе, к успешному обучению в школе;</a:t>
            </a:r>
            <a:endParaRPr lang="ru-RU" sz="1400" dirty="0" smtClean="0"/>
          </a:p>
          <a:p>
            <a:r>
              <a:rPr lang="ru-RU" sz="1400" i="1" dirty="0" smtClean="0"/>
              <a:t> взаимодействие с семьей для обеспечения полноценного развития ребенка, оказание помощи семье в воспитании, развитии и обучении детей дошкольного возраста на основе индивидуальных особенностей, возможностей, интересов каждого ребенка;</a:t>
            </a:r>
            <a:endParaRPr lang="ru-RU" sz="1400" dirty="0" smtClean="0"/>
          </a:p>
          <a:p>
            <a:r>
              <a:rPr lang="ru-RU" sz="1400" i="1" dirty="0" smtClean="0"/>
              <a:t> создание условий для разностороннего  развития ребёнка путём  внедрения  современных технологий, сохранение духовно-нравственного здоровья детей.</a:t>
            </a:r>
            <a:endParaRPr lang="ru-RU" sz="1400" dirty="0"/>
          </a:p>
        </p:txBody>
      </p:sp>
      <p:pic>
        <p:nvPicPr>
          <p:cNvPr id="5" name="Рисунок 12" descr="C:\Documents and Settings\1\Мои документы\ФОТО 2012-2013уч.год\занятие\20130327_1009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7"/>
            <a:ext cx="2857520" cy="2143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7" descr="C:\Documents and Settings\1\Мои документы\ФОТО 2012-2013уч.год\Зимние олимпийские игры\100IMAGE\VbHPLG9LfN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2187" y="285728"/>
            <a:ext cx="2457137" cy="17609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285729"/>
            <a:ext cx="3900486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Нормативно-правовая основа реформы отечественного образования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572000" y="357167"/>
            <a:ext cx="4357717" cy="928694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Нормативно-методическая основа управления ДОО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11" name="Picture 3" descr="C:\Documents and Settings\First\Рабочий стол\884_f_cover_imag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285992"/>
            <a:ext cx="1202844" cy="164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First\Рабочий стол\884_ts_cover_image_smal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1857364"/>
            <a:ext cx="1214446" cy="161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First\Рабочий стол\5307_cover_image.jpe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42845" y="1357299"/>
            <a:ext cx="1214446" cy="1574164"/>
          </a:xfrm>
          <a:solidFill>
            <a:srgbClr val="92D050"/>
          </a:solidFill>
        </p:spPr>
      </p:pic>
      <p:sp>
        <p:nvSpPr>
          <p:cNvPr id="14" name="Прямоугольник 13"/>
          <p:cNvSpPr/>
          <p:nvPr/>
        </p:nvSpPr>
        <p:spPr>
          <a:xfrm>
            <a:off x="4286248" y="1428736"/>
            <a:ext cx="228601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Закон об образовании РФ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000892" y="1500174"/>
            <a:ext cx="200026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ФГОС ДОО</a:t>
            </a:r>
          </a:p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572132" y="2928934"/>
            <a:ext cx="2714644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Образовательная </a:t>
            </a:r>
          </a:p>
          <a:p>
            <a:pPr algn="ctr">
              <a:defRPr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программа ДОО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5072074"/>
            <a:ext cx="2214578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</a:rPr>
              <a:t>1.Примерная образовательная программа</a:t>
            </a:r>
          </a:p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571868" y="5286388"/>
            <a:ext cx="22002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>
                  <a:solidFill>
                    <a:schemeClr val="tx1"/>
                  </a:solidFill>
                </a:ln>
              </a:rPr>
              <a:t>2.Парциальные</a:t>
            </a:r>
          </a:p>
          <a:p>
            <a:pPr algn="ctr">
              <a:defRPr/>
            </a:pPr>
            <a:r>
              <a:rPr lang="ru-RU" dirty="0" smtClean="0">
                <a:ln>
                  <a:solidFill>
                    <a:schemeClr val="tx1"/>
                  </a:solidFill>
                </a:ln>
              </a:rPr>
              <a:t>программы</a:t>
            </a:r>
          </a:p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429388" y="5286388"/>
            <a:ext cx="22002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ln>
                  <a:solidFill>
                    <a:schemeClr val="tx1"/>
                  </a:solidFill>
                </a:ln>
              </a:rPr>
              <a:t>Региональный </a:t>
            </a:r>
          </a:p>
          <a:p>
            <a:pPr algn="ctr">
              <a:defRPr/>
            </a:pPr>
            <a:r>
              <a:rPr lang="ru-RU" dirty="0" smtClean="0">
                <a:ln>
                  <a:solidFill>
                    <a:schemeClr val="tx1"/>
                  </a:solidFill>
                </a:ln>
              </a:rPr>
              <a:t>компонент</a:t>
            </a:r>
            <a:endParaRPr lang="ru-RU" dirty="0" smtClean="0"/>
          </a:p>
          <a:p>
            <a:pPr algn="ctr"/>
            <a:endParaRPr lang="ru-RU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>
            <a:off x="4857752" y="4286256"/>
            <a:ext cx="157163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6036479" y="4464851"/>
            <a:ext cx="164307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0800000" flipV="1">
            <a:off x="3071802" y="3500438"/>
            <a:ext cx="2500330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6572264" y="185736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7358082" y="2643182"/>
            <a:ext cx="42862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14992"/>
            <a:ext cx="7858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  <a:solidFill>
            <a:srgbClr val="FFC000"/>
          </a:solidFill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6"/>
                </a:solidFill>
              </a:rPr>
              <a:t>ТРЕБОВАНИЯ К УСЛОВИЯМ РЕАЛИЗАЦИИ ОСНОВНОЙ ОБРАЗОВАТЕЛЬНОЙ ПРОГРАММЫ ДОШКОЛЬНОГО ОБРАЗОВАНИЯ</a:t>
            </a:r>
            <a:br>
              <a:rPr lang="ru-RU" sz="2000" b="1" dirty="0" smtClean="0">
                <a:solidFill>
                  <a:schemeClr val="accent6"/>
                </a:solidFill>
              </a:rPr>
            </a:br>
            <a:endParaRPr lang="ru-RU" sz="2000" b="1" dirty="0">
              <a:solidFill>
                <a:schemeClr val="accent6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  <a:solidFill>
            <a:srgbClr val="92D050"/>
          </a:solidFill>
        </p:spPr>
        <p:txBody>
          <a:bodyPr/>
          <a:lstStyle/>
          <a:p>
            <a:r>
              <a:rPr lang="ru-RU" altLang="ru-RU" sz="2000" dirty="0" smtClean="0"/>
              <a:t>Требования к психолого-педагогическим условиям реализации основной образовательной программы дошкольного образования</a:t>
            </a:r>
          </a:p>
          <a:p>
            <a:r>
              <a:rPr lang="ru-RU" altLang="ru-RU" sz="2000" dirty="0" smtClean="0"/>
              <a:t>Требования к развивающей предметно-пространственной среде</a:t>
            </a:r>
          </a:p>
          <a:p>
            <a:r>
              <a:rPr lang="ru-RU" altLang="ru-RU" sz="2000" dirty="0" smtClean="0"/>
              <a:t>Требования к кадровым условиям реализации основной образовательной программы дошкольного образования</a:t>
            </a:r>
          </a:p>
          <a:p>
            <a:r>
              <a:rPr lang="ru-RU" altLang="ru-RU" sz="2000" dirty="0" smtClean="0"/>
              <a:t>Требования к материально-техническим условиям реализации основной образовательной программы дошкольного образования</a:t>
            </a:r>
          </a:p>
          <a:p>
            <a:r>
              <a:rPr lang="ru-RU" altLang="ru-RU" sz="2000" dirty="0" smtClean="0"/>
              <a:t>Требования к финансовым условиям реализации основной образовательной программы дошкольного образования</a:t>
            </a:r>
          </a:p>
          <a:p>
            <a:pPr>
              <a:buFont typeface="Arial" charset="0"/>
              <a:buNone/>
            </a:pPr>
            <a:endParaRPr lang="ru-RU" altLang="ru-RU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490" y="4357694"/>
            <a:ext cx="3000396" cy="2071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 descr="C:\Documents and Settings\1\Мои документы\ФОТОГРАФИИ 2011-2012 г\Помощники воспит\IMG_31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357694"/>
            <a:ext cx="264320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IMG_726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500570"/>
            <a:ext cx="2571768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500042"/>
            <a:ext cx="3500462" cy="64294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Общие положения ФГОС ДО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14282" y="1142984"/>
            <a:ext cx="3929090" cy="4983179"/>
          </a:xfrm>
        </p:spPr>
        <p:txBody>
          <a:bodyPr anchor="t"/>
          <a:lstStyle/>
          <a:p>
            <a:pPr marL="609600" indent="-609600">
              <a:lnSpc>
                <a:spcPct val="80000"/>
              </a:lnSpc>
              <a:defRPr/>
            </a:pPr>
            <a:r>
              <a:rPr lang="ru-RU" sz="1800" dirty="0" smtClean="0">
                <a:latin typeface="Monotype Corsiva" pitchFamily="66" charset="0"/>
              </a:rPr>
              <a:t>Поддержка специфики и разнообразия детства;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sz="1800" dirty="0" smtClean="0">
                <a:latin typeface="Monotype Corsiva" pitchFamily="66" charset="0"/>
              </a:rPr>
              <a:t>сохранение уникальности и </a:t>
            </a:r>
            <a:r>
              <a:rPr lang="ru-RU" sz="1800" dirty="0" err="1" smtClean="0">
                <a:latin typeface="Monotype Corsiva" pitchFamily="66" charset="0"/>
              </a:rPr>
              <a:t>самоценности</a:t>
            </a:r>
            <a:r>
              <a:rPr lang="ru-RU" sz="1800" dirty="0" smtClean="0">
                <a:latin typeface="Monotype Corsiva" pitchFamily="66" charset="0"/>
              </a:rPr>
              <a:t> дошкольного детства как важного этапа в общем развитии человека;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sz="1800" dirty="0" smtClean="0">
                <a:latin typeface="Monotype Corsiva" pitchFamily="66" charset="0"/>
              </a:rPr>
              <a:t>личностно-развивающий и гуманистический характер взаимодействия взрослых и детей;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sz="1800" dirty="0" smtClean="0">
                <a:latin typeface="Monotype Corsiva" pitchFamily="66" charset="0"/>
              </a:rPr>
              <a:t>уважение личности ребенка как обязательное требование ко всем взрослым участникам образовательного процесса;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ru-RU" sz="1800" dirty="0" smtClean="0">
                <a:latin typeface="Monotype Corsiva" pitchFamily="66" charset="0"/>
              </a:rPr>
              <a:t>осуществление образовательного процесса в формах, специфических для детей данной возрастной группы.</a:t>
            </a:r>
          </a:p>
          <a:p>
            <a:endParaRPr lang="ru-RU" sz="14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572000" y="571481"/>
            <a:ext cx="4214841" cy="5715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Принципы ФГОС ДО</a:t>
            </a:r>
            <a:br>
              <a:rPr lang="ru-RU" dirty="0" smtClean="0">
                <a:solidFill>
                  <a:schemeClr val="accent6"/>
                </a:solidFill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071934" y="714356"/>
            <a:ext cx="5072066" cy="5857916"/>
          </a:xfrm>
        </p:spPr>
        <p:txBody>
          <a:bodyPr/>
          <a:lstStyle/>
          <a:p>
            <a:r>
              <a:rPr lang="ru-RU" altLang="ru-RU" sz="1600" dirty="0" smtClean="0">
                <a:latin typeface="Monotype Corsiva" pitchFamily="66" charset="0"/>
                <a:cs typeface="Times New Roman" pitchFamily="18" charset="0"/>
              </a:rPr>
              <a:t>полноценного проживания ребёнком всех этапов детства индивидуализации дошкольного образования; </a:t>
            </a:r>
          </a:p>
          <a:p>
            <a:r>
              <a:rPr lang="ru-RU" altLang="ru-RU" sz="1600" dirty="0" smtClean="0">
                <a:latin typeface="Monotype Corsiva" pitchFamily="66" charset="0"/>
                <a:cs typeface="Times New Roman" pitchFamily="18" charset="0"/>
              </a:rPr>
              <a:t>содействия и сотрудничества детей и взрослых, признания ребенка полноценным участником (субъектом) образовательных отношений;</a:t>
            </a:r>
          </a:p>
          <a:p>
            <a:r>
              <a:rPr lang="ru-RU" altLang="ru-RU" sz="1600" dirty="0" smtClean="0">
                <a:latin typeface="Monotype Corsiva" pitchFamily="66" charset="0"/>
                <a:cs typeface="Times New Roman" pitchFamily="18" charset="0"/>
              </a:rPr>
              <a:t>поддержки инициативы детей в различных видах деятельности;</a:t>
            </a:r>
          </a:p>
          <a:p>
            <a:r>
              <a:rPr lang="ru-RU" altLang="ru-RU" sz="1600" dirty="0" smtClean="0">
                <a:latin typeface="Monotype Corsiva" pitchFamily="66" charset="0"/>
                <a:cs typeface="Times New Roman" pitchFamily="18" charset="0"/>
              </a:rPr>
              <a:t>партнерства с семьей;</a:t>
            </a:r>
          </a:p>
          <a:p>
            <a:r>
              <a:rPr lang="ru-RU" altLang="ru-RU" sz="1600" dirty="0" smtClean="0">
                <a:latin typeface="Monotype Corsiva" pitchFamily="66" charset="0"/>
                <a:cs typeface="Times New Roman" pitchFamily="18" charset="0"/>
              </a:rPr>
              <a:t>приобщения детей к </a:t>
            </a:r>
            <a:r>
              <a:rPr lang="ru-RU" altLang="ru-RU" sz="1600" dirty="0" err="1" smtClean="0">
                <a:latin typeface="Monotype Corsiva" pitchFamily="66" charset="0"/>
                <a:cs typeface="Times New Roman" pitchFamily="18" charset="0"/>
              </a:rPr>
              <a:t>социокультурным</a:t>
            </a:r>
            <a:r>
              <a:rPr lang="ru-RU" altLang="ru-RU" sz="1600" dirty="0" smtClean="0">
                <a:latin typeface="Monotype Corsiva" pitchFamily="66" charset="0"/>
                <a:cs typeface="Times New Roman" pitchFamily="18" charset="0"/>
              </a:rPr>
              <a:t> нормам, традициям семьи, общества и государства;</a:t>
            </a:r>
          </a:p>
          <a:p>
            <a:r>
              <a:rPr lang="ru-RU" altLang="ru-RU" sz="1600" dirty="0" smtClean="0">
                <a:latin typeface="Monotype Corsiva" pitchFamily="66" charset="0"/>
                <a:cs typeface="Times New Roman" pitchFamily="18" charset="0"/>
              </a:rPr>
              <a:t>формирования познавательных интересов и познавательных действий ребенка в различных видах деятельности;</a:t>
            </a:r>
          </a:p>
          <a:p>
            <a:r>
              <a:rPr lang="ru-RU" altLang="ru-RU" sz="1600" dirty="0" smtClean="0">
                <a:latin typeface="Monotype Corsiva" pitchFamily="66" charset="0"/>
                <a:cs typeface="Times New Roman" pitchFamily="18" charset="0"/>
              </a:rPr>
              <a:t>возрастной адекватности (соответствия условий, требований, методов возрасту  и особенностям развития);</a:t>
            </a:r>
          </a:p>
          <a:p>
            <a:r>
              <a:rPr lang="ru-RU" altLang="ru-RU" sz="1600" dirty="0" smtClean="0">
                <a:latin typeface="Monotype Corsiva" pitchFamily="66" charset="0"/>
                <a:cs typeface="Times New Roman" pitchFamily="18" charset="0"/>
              </a:rPr>
              <a:t>учёта этнокультурной ситуации развития детей.</a:t>
            </a: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Организация образовательного процесса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428736"/>
            <a:ext cx="6715140" cy="3357586"/>
          </a:xfrm>
        </p:spPr>
        <p:txBody>
          <a:bodyPr/>
          <a:lstStyle/>
          <a:p>
            <a:pPr marL="628650" indent="-285750" algn="just">
              <a:lnSpc>
                <a:spcPct val="80000"/>
              </a:lnSpc>
            </a:pP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непосредственно образовательная деятельность (не связанная с одновременным проведением режимных моментов);</a:t>
            </a:r>
          </a:p>
          <a:p>
            <a:pPr marL="628650" indent="-285750" algn="just">
              <a:lnSpc>
                <a:spcPct val="80000"/>
              </a:lnSpc>
            </a:pP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образовательная деятельность, осуществляемая в режимных моментах (во время утреннего прихода детей в образовательную организацию, прогулки, подготовки к приемам пищи и дневному сну  и т.п.);</a:t>
            </a:r>
          </a:p>
          <a:p>
            <a:pPr marL="628650" indent="-285750" algn="just">
              <a:lnSpc>
                <a:spcPct val="80000"/>
              </a:lnSpc>
            </a:pPr>
            <a:r>
              <a:rPr lang="ru-RU" altLang="ru-RU" sz="16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 взаимодействие с семьями детей по реализации ООПДО</a:t>
            </a:r>
          </a:p>
          <a:p>
            <a:pPr marL="628650" indent="-285750" algn="just">
              <a:lnSpc>
                <a:spcPct val="8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совместная деятельность взрослого и детей направленная на становление первичной ценностной ориентации и социализации</a:t>
            </a:r>
          </a:p>
          <a:p>
            <a:pPr marL="628650" indent="-2857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предметно-пространственной развивающей среды для поддержки детской инициативы (уголки самостоятельной активности)</a:t>
            </a:r>
          </a:p>
          <a:p>
            <a:pPr marL="628650" indent="-28575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поддержка индивидуальности ребенка</a:t>
            </a:r>
          </a:p>
          <a:p>
            <a:endParaRPr lang="ru-RU" sz="2000" dirty="0"/>
          </a:p>
        </p:txBody>
      </p:sp>
      <p:pic>
        <p:nvPicPr>
          <p:cNvPr id="9" name="Рисунок 8" descr="C:\Users\User\Desktop\Ирина\май 14г\20140506_110533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60"/>
            <a:ext cx="2214578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User\Desktop\Ирина\фото д-с 1 мл.гр\фото д.с\20140110_103516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4857760"/>
            <a:ext cx="2729865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User\Desktop\Ирина\фото д-с 1 мл.гр\20130923_094041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857760"/>
            <a:ext cx="2214578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User\Desktop\Ирина\фото д-с 1 мл.гр\20131001_105018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4857760"/>
            <a:ext cx="2285984" cy="200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User\Desktop\Ирина\фото д-с 1 мл.гр\фото - окт 13\20131025_113404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3071810"/>
            <a:ext cx="2285984" cy="164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C:\Users\User\Desktop\Ирина\фото д-с 1 мл.гр\октябрь -ноябрь  2013г\20131119_091837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1285860"/>
            <a:ext cx="2285984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Федеральный государственный образовательный стандарт ДО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4" name="Содержимое 23"/>
          <p:cNvSpPr>
            <a:spLocks noGrp="1"/>
          </p:cNvSpPr>
          <p:nvPr>
            <p:ph idx="1"/>
          </p:nvPr>
        </p:nvSpPr>
        <p:spPr>
          <a:xfrm>
            <a:off x="214282" y="1500174"/>
            <a:ext cx="8929718" cy="4625989"/>
          </a:xfrm>
        </p:spPr>
        <p:txBody>
          <a:bodyPr/>
          <a:lstStyle/>
          <a:p>
            <a:pPr marL="514350" indent="-514350">
              <a:defRPr/>
            </a:pPr>
            <a:r>
              <a:rPr lang="ru-RU" sz="2400" dirty="0" smtClean="0"/>
              <a:t>Учитывает все периоды детства от 2 мес. д</a:t>
            </a:r>
            <a:r>
              <a:rPr lang="ru-RU" sz="2400" dirty="0" smtClean="0">
                <a:cs typeface="Arial" pitchFamily="34" charset="0"/>
              </a:rPr>
              <a:t>о</a:t>
            </a:r>
            <a:r>
              <a:rPr lang="ru-RU" sz="2400" dirty="0" smtClean="0"/>
              <a:t> 7 лет</a:t>
            </a:r>
          </a:p>
          <a:p>
            <a:pPr marL="514350" indent="-514350">
              <a:defRPr/>
            </a:pPr>
            <a:r>
              <a:rPr lang="ru-RU" sz="2400" dirty="0" smtClean="0"/>
              <a:t>«Преследует» цель - повышение социального статуса дошкольного образования.</a:t>
            </a:r>
          </a:p>
          <a:p>
            <a:pPr marL="514350" indent="-514350">
              <a:defRPr/>
            </a:pPr>
            <a:r>
              <a:rPr lang="ru-RU" sz="2400" dirty="0" smtClean="0"/>
              <a:t>Основная образовательная программа – это программа психолого-педагогической поддержки социализации и индивидуализации ребенка.  </a:t>
            </a:r>
          </a:p>
          <a:p>
            <a:pPr>
              <a:buFont typeface="Arial" charset="0"/>
              <a:buNone/>
              <a:defRPr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5" name="Picture 4" descr="C:\Users\Пользователь\Desktop\Documents\100CANON\IMG_18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4557"/>
            <a:ext cx="2735164" cy="1823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39" y="5000636"/>
            <a:ext cx="2786047" cy="1857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Рисунок 28" descr="C:\Documents and Settings\1\Мои документы\ФОТОГРАФИИ 2011-2012 г\подготовительная гр\IMG_03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000612"/>
            <a:ext cx="271461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Documents and Settings\1\Мои документы\ФОТО 2012-2013уч.год\июнь\PICT368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782732" cy="13906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7274" y="0"/>
            <a:ext cx="1836726" cy="1248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5149</TotalTime>
  <Words>878</Words>
  <Application>Microsoft Office PowerPoint</Application>
  <PresentationFormat>Экран (4:3)</PresentationFormat>
  <Paragraphs>114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Diseño predeterminado</vt:lpstr>
      <vt:lpstr>МБДОУ Детский сад № 52 «Белочка»</vt:lpstr>
      <vt:lpstr>Муниципальное бюджетное дошкольное образовательное учреждение детский сад  № 52 «БЕЛОЧКА».  </vt:lpstr>
      <vt:lpstr>Слайд 3</vt:lpstr>
      <vt:lpstr>Слайд 4</vt:lpstr>
      <vt:lpstr>Слайд 5</vt:lpstr>
      <vt:lpstr>ТРЕБОВАНИЯ К УСЛОВИЯМ РЕАЛИЗАЦИИ ОСНОВНОЙ ОБРАЗОВАТЕЛЬНОЙ ПРОГРАММЫ ДОШКОЛЬНОГО ОБРАЗОВАНИЯ </vt:lpstr>
      <vt:lpstr>Слайд 7</vt:lpstr>
      <vt:lpstr>Организация образовательного процесса</vt:lpstr>
      <vt:lpstr>Федеральный государственный образовательный стандарт ДО</vt:lpstr>
      <vt:lpstr>Образовательные области представляют собой направления развития ребенка</vt:lpstr>
      <vt:lpstr>Методология ФГОС ДО</vt:lpstr>
      <vt:lpstr>Образовательная среда для ребенка  дошкольного возраста включает  следующие компоненты:</vt:lpstr>
      <vt:lpstr>РАЗВИВАЮЩАЯ ПРЕДМЕТНО - ПРОСТРАНСТВЕННАЯ СРЕДА В ГРУППАХ ДЕТСКОГО САДА</vt:lpstr>
      <vt:lpstr>Основное условие ФГОС ДО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1</cp:lastModifiedBy>
  <cp:revision>749</cp:revision>
  <dcterms:created xsi:type="dcterms:W3CDTF">2010-05-23T14:28:12Z</dcterms:created>
  <dcterms:modified xsi:type="dcterms:W3CDTF">2014-08-26T07:29:30Z</dcterms:modified>
</cp:coreProperties>
</file>