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9" r:id="rId6"/>
    <p:sldId id="280" r:id="rId7"/>
    <p:sldId id="281" r:id="rId8"/>
    <p:sldId id="274" r:id="rId9"/>
    <p:sldId id="275" r:id="rId10"/>
    <p:sldId id="276" r:id="rId11"/>
    <p:sldId id="277" r:id="rId12"/>
    <p:sldId id="278" r:id="rId13"/>
    <p:sldId id="282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1B39A-14E3-4C08-8FD2-75D02A5B2E3D}" type="doc">
      <dgm:prSet loTypeId="urn:microsoft.com/office/officeart/2005/8/layout/radial6" loCatId="cycle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FE9C7C3-B55D-4EFA-881F-0A70E4C5283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1800" b="1" dirty="0" smtClean="0"/>
            <a:t>Пять основных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1800" b="1" dirty="0" smtClean="0"/>
            <a:t>принципов влияния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altLang="ru-RU" sz="1800" b="1" dirty="0" smtClean="0"/>
            <a:t>родителей на ребенка</a:t>
          </a:r>
          <a:endParaRPr lang="ru-RU" sz="1800" dirty="0"/>
        </a:p>
      </dgm:t>
    </dgm:pt>
    <dgm:pt modelId="{AD51CE9B-57F1-41CB-BAC8-6E5F2FF5E65A}" type="parTrans" cxnId="{875D0BB6-8176-4649-8853-41E4A9CC3934}">
      <dgm:prSet/>
      <dgm:spPr/>
      <dgm:t>
        <a:bodyPr/>
        <a:lstStyle/>
        <a:p>
          <a:endParaRPr lang="ru-RU"/>
        </a:p>
      </dgm:t>
    </dgm:pt>
    <dgm:pt modelId="{DC42BB25-E4BA-40FD-9882-5AF88570F015}" type="sibTrans" cxnId="{875D0BB6-8176-4649-8853-41E4A9CC3934}">
      <dgm:prSet/>
      <dgm:spPr/>
      <dgm:t>
        <a:bodyPr/>
        <a:lstStyle/>
        <a:p>
          <a:endParaRPr lang="ru-RU"/>
        </a:p>
      </dgm:t>
    </dgm:pt>
    <dgm:pt modelId="{32DFF400-9777-4D03-A60C-73E372A34AB6}">
      <dgm:prSet phldrT="[Текст]" custT="1"/>
      <dgm:spPr/>
      <dgm:t>
        <a:bodyPr/>
        <a:lstStyle/>
        <a:p>
          <a:r>
            <a:rPr lang="ru-RU" altLang="ru-RU" sz="1800" b="1" dirty="0" smtClean="0">
              <a:latin typeface="+mj-lt"/>
            </a:rPr>
            <a:t>Родители влияют на поведение ребенка методами поощрения или наказания. </a:t>
          </a:r>
          <a:endParaRPr lang="ru-RU" sz="1800" b="1" dirty="0">
            <a:latin typeface="+mj-lt"/>
          </a:endParaRPr>
        </a:p>
      </dgm:t>
    </dgm:pt>
    <dgm:pt modelId="{30C858C4-EF89-4A6D-A1EE-9E54F0A43460}" type="parTrans" cxnId="{C8657430-839B-4E3B-89A6-9D158F9B17FA}">
      <dgm:prSet/>
      <dgm:spPr/>
      <dgm:t>
        <a:bodyPr/>
        <a:lstStyle/>
        <a:p>
          <a:endParaRPr lang="ru-RU"/>
        </a:p>
      </dgm:t>
    </dgm:pt>
    <dgm:pt modelId="{EEBAB54D-0D6B-4BA7-9B91-B996509CACDA}" type="sibTrans" cxnId="{C8657430-839B-4E3B-89A6-9D158F9B17FA}">
      <dgm:prSet/>
      <dgm:spPr/>
      <dgm:t>
        <a:bodyPr/>
        <a:lstStyle/>
        <a:p>
          <a:endParaRPr lang="ru-RU"/>
        </a:p>
      </dgm:t>
    </dgm:pt>
    <dgm:pt modelId="{01114FF2-9508-40B8-A24F-52AF747F6C06}">
      <dgm:prSet phldrT="[Текст]" custT="1"/>
      <dgm:spPr/>
      <dgm:t>
        <a:bodyPr/>
        <a:lstStyle/>
        <a:p>
          <a:r>
            <a:rPr lang="ru-RU" altLang="ru-RU" sz="1800" b="1" dirty="0" smtClean="0"/>
            <a:t>Родители являются основным источником жизненного опыта. </a:t>
          </a:r>
          <a:endParaRPr lang="ru-RU" sz="1800" dirty="0"/>
        </a:p>
      </dgm:t>
    </dgm:pt>
    <dgm:pt modelId="{96C7419A-1F5E-4678-9BBD-564071FBA728}" type="parTrans" cxnId="{9DFFD93F-EF91-4A17-860E-56653693DEF6}">
      <dgm:prSet/>
      <dgm:spPr/>
      <dgm:t>
        <a:bodyPr/>
        <a:lstStyle/>
        <a:p>
          <a:endParaRPr lang="ru-RU"/>
        </a:p>
      </dgm:t>
    </dgm:pt>
    <dgm:pt modelId="{AA568191-E413-4EA0-95F8-B79E15B617A1}" type="sibTrans" cxnId="{9DFFD93F-EF91-4A17-860E-56653693DEF6}">
      <dgm:prSet/>
      <dgm:spPr/>
      <dgm:t>
        <a:bodyPr/>
        <a:lstStyle/>
        <a:p>
          <a:endParaRPr lang="ru-RU"/>
        </a:p>
      </dgm:t>
    </dgm:pt>
    <dgm:pt modelId="{866E30C2-827F-46CE-AC86-D26ECE2EFB41}">
      <dgm:prSet phldrT="[Текст]"/>
      <dgm:spPr/>
      <dgm:t>
        <a:bodyPr/>
        <a:lstStyle/>
        <a:p>
          <a:r>
            <a:rPr lang="ru-RU" altLang="ru-RU" b="1" dirty="0" smtClean="0"/>
            <a:t>Общение в семье является основным фактором, влияющим на развитие собственных взглядов, норм, установок и идей ребенка</a:t>
          </a:r>
          <a:endParaRPr lang="ru-RU" dirty="0"/>
        </a:p>
      </dgm:t>
    </dgm:pt>
    <dgm:pt modelId="{C76222C2-26D1-47EF-917E-CA0FC7556B88}" type="parTrans" cxnId="{C20D58C8-E8F7-46A6-A9EB-4673ED39EEBB}">
      <dgm:prSet/>
      <dgm:spPr/>
      <dgm:t>
        <a:bodyPr/>
        <a:lstStyle/>
        <a:p>
          <a:endParaRPr lang="ru-RU"/>
        </a:p>
      </dgm:t>
    </dgm:pt>
    <dgm:pt modelId="{368D1D91-06EC-489D-AF48-E60972E7D97C}" type="sibTrans" cxnId="{C20D58C8-E8F7-46A6-A9EB-4673ED39EEBB}">
      <dgm:prSet/>
      <dgm:spPr/>
      <dgm:t>
        <a:bodyPr/>
        <a:lstStyle/>
        <a:p>
          <a:endParaRPr lang="ru-RU"/>
        </a:p>
      </dgm:t>
    </dgm:pt>
    <dgm:pt modelId="{045F22C4-647E-44C1-A978-4CE40FE94F99}">
      <dgm:prSet phldrT="[Текст]"/>
      <dgm:spPr/>
      <dgm:t>
        <a:bodyPr/>
        <a:lstStyle/>
        <a:p>
          <a:r>
            <a:rPr lang="ru-RU" altLang="ru-RU" b="1" dirty="0" smtClean="0"/>
            <a:t>Семья обеспечивает чувство безопасности ребенка во внешнем мире и исследовании новых способов его освоения. </a:t>
          </a:r>
          <a:endParaRPr lang="ru-RU" dirty="0"/>
        </a:p>
      </dgm:t>
    </dgm:pt>
    <dgm:pt modelId="{98B4C6C3-1611-42CE-BABB-B8854E23FF42}" type="parTrans" cxnId="{897AE2D2-AC07-4697-BB68-4B3289D7D50F}">
      <dgm:prSet/>
      <dgm:spPr/>
      <dgm:t>
        <a:bodyPr/>
        <a:lstStyle/>
        <a:p>
          <a:endParaRPr lang="ru-RU"/>
        </a:p>
      </dgm:t>
    </dgm:pt>
    <dgm:pt modelId="{E7F2A11F-BB8E-45DF-8CD3-23EB6B388A81}" type="sibTrans" cxnId="{897AE2D2-AC07-4697-BB68-4B3289D7D50F}">
      <dgm:prSet/>
      <dgm:spPr/>
      <dgm:t>
        <a:bodyPr/>
        <a:lstStyle/>
        <a:p>
          <a:endParaRPr lang="ru-RU"/>
        </a:p>
      </dgm:t>
    </dgm:pt>
    <dgm:pt modelId="{6CCB1D77-9CDD-43E3-B770-FBC880E2B9A1}">
      <dgm:prSet custT="1"/>
      <dgm:spPr/>
      <dgm:t>
        <a:bodyPr/>
        <a:lstStyle/>
        <a:p>
          <a:r>
            <a:rPr lang="ru-RU" sz="1800" b="1" dirty="0" smtClean="0"/>
            <a:t>Ребёнок перенимает у родителей основы поведения в обществе</a:t>
          </a:r>
          <a:endParaRPr lang="ru-RU" sz="1800" b="1" dirty="0"/>
        </a:p>
      </dgm:t>
    </dgm:pt>
    <dgm:pt modelId="{C91ACB1B-5D11-43C8-A07D-DC9243C64D8C}" type="parTrans" cxnId="{4349EA16-AA4D-40C7-BE1A-AF827B6BE3DD}">
      <dgm:prSet/>
      <dgm:spPr/>
      <dgm:t>
        <a:bodyPr/>
        <a:lstStyle/>
        <a:p>
          <a:endParaRPr lang="ru-RU"/>
        </a:p>
      </dgm:t>
    </dgm:pt>
    <dgm:pt modelId="{1B226DF8-663A-4D1F-A606-0696A77BA924}" type="sibTrans" cxnId="{4349EA16-AA4D-40C7-BE1A-AF827B6BE3DD}">
      <dgm:prSet/>
      <dgm:spPr/>
      <dgm:t>
        <a:bodyPr/>
        <a:lstStyle/>
        <a:p>
          <a:endParaRPr lang="ru-RU"/>
        </a:p>
      </dgm:t>
    </dgm:pt>
    <dgm:pt modelId="{25FFE45D-B471-4460-8E16-856A2BC18704}" type="pres">
      <dgm:prSet presAssocID="{EAC1B39A-14E3-4C08-8FD2-75D02A5B2E3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158DF9-8F04-4A6E-B1D0-A5840B0804AE}" type="pres">
      <dgm:prSet presAssocID="{BFE9C7C3-B55D-4EFA-881F-0A70E4C52837}" presName="centerShape" presStyleLbl="node0" presStyleIdx="0" presStyleCnt="1" custScaleX="138521" custScaleY="76788" custLinFactNeighborX="382" custLinFactNeighborY="553"/>
      <dgm:spPr/>
      <dgm:t>
        <a:bodyPr/>
        <a:lstStyle/>
        <a:p>
          <a:endParaRPr lang="ru-RU"/>
        </a:p>
      </dgm:t>
    </dgm:pt>
    <dgm:pt modelId="{58595E63-E86F-4CA2-8C9C-11E2E7619945}" type="pres">
      <dgm:prSet presAssocID="{32DFF400-9777-4D03-A60C-73E372A34AB6}" presName="node" presStyleLbl="node1" presStyleIdx="0" presStyleCnt="5" custScaleX="194241" custScaleY="148681" custRadScaleRad="115650" custRadScaleInc="-7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E3007-5E03-4BBE-AB85-D736716B9891}" type="pres">
      <dgm:prSet presAssocID="{32DFF400-9777-4D03-A60C-73E372A34AB6}" presName="dummy" presStyleCnt="0"/>
      <dgm:spPr/>
    </dgm:pt>
    <dgm:pt modelId="{6947ECC1-7C9F-4CFC-B24A-09866B4C6258}" type="pres">
      <dgm:prSet presAssocID="{EEBAB54D-0D6B-4BA7-9B91-B996509CACDA}" presName="sibTrans" presStyleLbl="sibTrans2D1" presStyleIdx="0" presStyleCnt="5"/>
      <dgm:spPr/>
      <dgm:t>
        <a:bodyPr/>
        <a:lstStyle/>
        <a:p>
          <a:endParaRPr lang="ru-RU"/>
        </a:p>
      </dgm:t>
    </dgm:pt>
    <dgm:pt modelId="{1F05CA52-19C8-4A5E-9D1A-A3E095C2B3BF}" type="pres">
      <dgm:prSet presAssocID="{01114FF2-9508-40B8-A24F-52AF747F6C06}" presName="node" presStyleLbl="node1" presStyleIdx="1" presStyleCnt="5" custScaleX="194241" custScaleY="163787" custRadScaleRad="129102" custRadScaleInc="14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4A0AB-48E6-4688-85C6-1828BD595284}" type="pres">
      <dgm:prSet presAssocID="{01114FF2-9508-40B8-A24F-52AF747F6C06}" presName="dummy" presStyleCnt="0"/>
      <dgm:spPr/>
    </dgm:pt>
    <dgm:pt modelId="{5B250B18-2C48-4A95-8EE8-4111B5556780}" type="pres">
      <dgm:prSet presAssocID="{AA568191-E413-4EA0-95F8-B79E15B617A1}" presName="sibTrans" presStyleLbl="sibTrans2D1" presStyleIdx="1" presStyleCnt="5"/>
      <dgm:spPr/>
      <dgm:t>
        <a:bodyPr/>
        <a:lstStyle/>
        <a:p>
          <a:endParaRPr lang="ru-RU"/>
        </a:p>
      </dgm:t>
    </dgm:pt>
    <dgm:pt modelId="{5E8D5DB4-8BAE-4D11-B5ED-E0A84358D77C}" type="pres">
      <dgm:prSet presAssocID="{6CCB1D77-9CDD-43E3-B770-FBC880E2B9A1}" presName="node" presStyleLbl="node1" presStyleIdx="2" presStyleCnt="5" custScaleX="194241" custScaleY="163787" custRadScaleRad="123755" custRadScaleInc="-34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DBDE5-C79C-4F50-8052-6F87C5A496A0}" type="pres">
      <dgm:prSet presAssocID="{6CCB1D77-9CDD-43E3-B770-FBC880E2B9A1}" presName="dummy" presStyleCnt="0"/>
      <dgm:spPr/>
    </dgm:pt>
    <dgm:pt modelId="{1FBC3EC5-4C53-4A22-9CE9-B9EF71C95797}" type="pres">
      <dgm:prSet presAssocID="{1B226DF8-663A-4D1F-A606-0696A77BA924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54462E1-5746-466E-A7FB-1D818FF3107B}" type="pres">
      <dgm:prSet presAssocID="{866E30C2-827F-46CE-AC86-D26ECE2EFB41}" presName="node" presStyleLbl="node1" presStyleIdx="3" presStyleCnt="5" custScaleX="194241" custScaleY="163787" custRadScaleRad="126193" custRadScaleInc="30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D0D1B-65CE-4611-B5B2-DD9F642A3760}" type="pres">
      <dgm:prSet presAssocID="{866E30C2-827F-46CE-AC86-D26ECE2EFB41}" presName="dummy" presStyleCnt="0"/>
      <dgm:spPr/>
    </dgm:pt>
    <dgm:pt modelId="{3BDCAB48-87EE-42D3-8EF9-8913BD1471DF}" type="pres">
      <dgm:prSet presAssocID="{368D1D91-06EC-489D-AF48-E60972E7D97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E292D0A9-0923-411E-B5C1-75E886F93364}" type="pres">
      <dgm:prSet presAssocID="{045F22C4-647E-44C1-A978-4CE40FE94F99}" presName="node" presStyleLbl="node1" presStyleIdx="4" presStyleCnt="5" custScaleX="194241" custScaleY="163787" custRadScaleRad="125333" custRadScaleInc="-12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A69F0-6580-4779-8B8A-741BD730CAFE}" type="pres">
      <dgm:prSet presAssocID="{045F22C4-647E-44C1-A978-4CE40FE94F99}" presName="dummy" presStyleCnt="0"/>
      <dgm:spPr/>
    </dgm:pt>
    <dgm:pt modelId="{E8D0402C-6357-4175-896D-29AFED805468}" type="pres">
      <dgm:prSet presAssocID="{E7F2A11F-BB8E-45DF-8CD3-23EB6B388A81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F887B618-F408-4189-86C0-1CD98357B415}" type="presOf" srcId="{EAC1B39A-14E3-4C08-8FD2-75D02A5B2E3D}" destId="{25FFE45D-B471-4460-8E16-856A2BC18704}" srcOrd="0" destOrd="0" presId="urn:microsoft.com/office/officeart/2005/8/layout/radial6"/>
    <dgm:cxn modelId="{C68812EA-5B92-4FB6-A3F7-ECFA6CA93C23}" type="presOf" srcId="{866E30C2-827F-46CE-AC86-D26ECE2EFB41}" destId="{654462E1-5746-466E-A7FB-1D818FF3107B}" srcOrd="0" destOrd="0" presId="urn:microsoft.com/office/officeart/2005/8/layout/radial6"/>
    <dgm:cxn modelId="{E5157E9B-5E06-4909-9895-301E34B79C44}" type="presOf" srcId="{32DFF400-9777-4D03-A60C-73E372A34AB6}" destId="{58595E63-E86F-4CA2-8C9C-11E2E7619945}" srcOrd="0" destOrd="0" presId="urn:microsoft.com/office/officeart/2005/8/layout/radial6"/>
    <dgm:cxn modelId="{961F3D06-E370-4E5E-BFE2-01D8DED3B15A}" type="presOf" srcId="{1B226DF8-663A-4D1F-A606-0696A77BA924}" destId="{1FBC3EC5-4C53-4A22-9CE9-B9EF71C95797}" srcOrd="0" destOrd="0" presId="urn:microsoft.com/office/officeart/2005/8/layout/radial6"/>
    <dgm:cxn modelId="{AC443B76-7C45-4CC9-8B5C-21D3314390ED}" type="presOf" srcId="{045F22C4-647E-44C1-A978-4CE40FE94F99}" destId="{E292D0A9-0923-411E-B5C1-75E886F93364}" srcOrd="0" destOrd="0" presId="urn:microsoft.com/office/officeart/2005/8/layout/radial6"/>
    <dgm:cxn modelId="{897AE2D2-AC07-4697-BB68-4B3289D7D50F}" srcId="{BFE9C7C3-B55D-4EFA-881F-0A70E4C52837}" destId="{045F22C4-647E-44C1-A978-4CE40FE94F99}" srcOrd="4" destOrd="0" parTransId="{98B4C6C3-1611-42CE-BABB-B8854E23FF42}" sibTransId="{E7F2A11F-BB8E-45DF-8CD3-23EB6B388A81}"/>
    <dgm:cxn modelId="{FD1828AE-E3A6-49B6-8E41-C08E7526A8DB}" type="presOf" srcId="{BFE9C7C3-B55D-4EFA-881F-0A70E4C52837}" destId="{71158DF9-8F04-4A6E-B1D0-A5840B0804AE}" srcOrd="0" destOrd="0" presId="urn:microsoft.com/office/officeart/2005/8/layout/radial6"/>
    <dgm:cxn modelId="{7474371C-0A67-4597-B4B0-A654EF085E5B}" type="presOf" srcId="{AA568191-E413-4EA0-95F8-B79E15B617A1}" destId="{5B250B18-2C48-4A95-8EE8-4111B5556780}" srcOrd="0" destOrd="0" presId="urn:microsoft.com/office/officeart/2005/8/layout/radial6"/>
    <dgm:cxn modelId="{BEC121E7-0033-4764-A4A9-93A6A8EEFAE2}" type="presOf" srcId="{E7F2A11F-BB8E-45DF-8CD3-23EB6B388A81}" destId="{E8D0402C-6357-4175-896D-29AFED805468}" srcOrd="0" destOrd="0" presId="urn:microsoft.com/office/officeart/2005/8/layout/radial6"/>
    <dgm:cxn modelId="{875D0BB6-8176-4649-8853-41E4A9CC3934}" srcId="{EAC1B39A-14E3-4C08-8FD2-75D02A5B2E3D}" destId="{BFE9C7C3-B55D-4EFA-881F-0A70E4C52837}" srcOrd="0" destOrd="0" parTransId="{AD51CE9B-57F1-41CB-BAC8-6E5F2FF5E65A}" sibTransId="{DC42BB25-E4BA-40FD-9882-5AF88570F015}"/>
    <dgm:cxn modelId="{9DFFD93F-EF91-4A17-860E-56653693DEF6}" srcId="{BFE9C7C3-B55D-4EFA-881F-0A70E4C52837}" destId="{01114FF2-9508-40B8-A24F-52AF747F6C06}" srcOrd="1" destOrd="0" parTransId="{96C7419A-1F5E-4678-9BBD-564071FBA728}" sibTransId="{AA568191-E413-4EA0-95F8-B79E15B617A1}"/>
    <dgm:cxn modelId="{8750B615-209D-48B8-A977-694D191EE70C}" type="presOf" srcId="{368D1D91-06EC-489D-AF48-E60972E7D97C}" destId="{3BDCAB48-87EE-42D3-8EF9-8913BD1471DF}" srcOrd="0" destOrd="0" presId="urn:microsoft.com/office/officeart/2005/8/layout/radial6"/>
    <dgm:cxn modelId="{C20D58C8-E8F7-46A6-A9EB-4673ED39EEBB}" srcId="{BFE9C7C3-B55D-4EFA-881F-0A70E4C52837}" destId="{866E30C2-827F-46CE-AC86-D26ECE2EFB41}" srcOrd="3" destOrd="0" parTransId="{C76222C2-26D1-47EF-917E-CA0FC7556B88}" sibTransId="{368D1D91-06EC-489D-AF48-E60972E7D97C}"/>
    <dgm:cxn modelId="{E3F5E921-B336-4D3C-BB8B-097573F7E3C4}" type="presOf" srcId="{EEBAB54D-0D6B-4BA7-9B91-B996509CACDA}" destId="{6947ECC1-7C9F-4CFC-B24A-09866B4C6258}" srcOrd="0" destOrd="0" presId="urn:microsoft.com/office/officeart/2005/8/layout/radial6"/>
    <dgm:cxn modelId="{4349EA16-AA4D-40C7-BE1A-AF827B6BE3DD}" srcId="{BFE9C7C3-B55D-4EFA-881F-0A70E4C52837}" destId="{6CCB1D77-9CDD-43E3-B770-FBC880E2B9A1}" srcOrd="2" destOrd="0" parTransId="{C91ACB1B-5D11-43C8-A07D-DC9243C64D8C}" sibTransId="{1B226DF8-663A-4D1F-A606-0696A77BA924}"/>
    <dgm:cxn modelId="{C8657430-839B-4E3B-89A6-9D158F9B17FA}" srcId="{BFE9C7C3-B55D-4EFA-881F-0A70E4C52837}" destId="{32DFF400-9777-4D03-A60C-73E372A34AB6}" srcOrd="0" destOrd="0" parTransId="{30C858C4-EF89-4A6D-A1EE-9E54F0A43460}" sibTransId="{EEBAB54D-0D6B-4BA7-9B91-B996509CACDA}"/>
    <dgm:cxn modelId="{E3F7E7E3-EAF5-47DA-9E91-F35B73E0E499}" type="presOf" srcId="{6CCB1D77-9CDD-43E3-B770-FBC880E2B9A1}" destId="{5E8D5DB4-8BAE-4D11-B5ED-E0A84358D77C}" srcOrd="0" destOrd="0" presId="urn:microsoft.com/office/officeart/2005/8/layout/radial6"/>
    <dgm:cxn modelId="{971A6B14-A4BE-4AF3-BD7F-781D5BE49CFB}" type="presOf" srcId="{01114FF2-9508-40B8-A24F-52AF747F6C06}" destId="{1F05CA52-19C8-4A5E-9D1A-A3E095C2B3BF}" srcOrd="0" destOrd="0" presId="urn:microsoft.com/office/officeart/2005/8/layout/radial6"/>
    <dgm:cxn modelId="{FA8252FD-B422-4D06-92D7-F47A3DE13D43}" type="presParOf" srcId="{25FFE45D-B471-4460-8E16-856A2BC18704}" destId="{71158DF9-8F04-4A6E-B1D0-A5840B0804AE}" srcOrd="0" destOrd="0" presId="urn:microsoft.com/office/officeart/2005/8/layout/radial6"/>
    <dgm:cxn modelId="{7A0DCD3C-17E0-4C91-B246-4816D957AB8B}" type="presParOf" srcId="{25FFE45D-B471-4460-8E16-856A2BC18704}" destId="{58595E63-E86F-4CA2-8C9C-11E2E7619945}" srcOrd="1" destOrd="0" presId="urn:microsoft.com/office/officeart/2005/8/layout/radial6"/>
    <dgm:cxn modelId="{5933C0AC-95AA-4483-91A9-2FF1CCB8AC25}" type="presParOf" srcId="{25FFE45D-B471-4460-8E16-856A2BC18704}" destId="{A26E3007-5E03-4BBE-AB85-D736716B9891}" srcOrd="2" destOrd="0" presId="urn:microsoft.com/office/officeart/2005/8/layout/radial6"/>
    <dgm:cxn modelId="{A16CDF68-3079-477F-984C-504AC6DA02AE}" type="presParOf" srcId="{25FFE45D-B471-4460-8E16-856A2BC18704}" destId="{6947ECC1-7C9F-4CFC-B24A-09866B4C6258}" srcOrd="3" destOrd="0" presId="urn:microsoft.com/office/officeart/2005/8/layout/radial6"/>
    <dgm:cxn modelId="{01B40D5F-6233-407F-ABFD-1F4DFE06ACE4}" type="presParOf" srcId="{25FFE45D-B471-4460-8E16-856A2BC18704}" destId="{1F05CA52-19C8-4A5E-9D1A-A3E095C2B3BF}" srcOrd="4" destOrd="0" presId="urn:microsoft.com/office/officeart/2005/8/layout/radial6"/>
    <dgm:cxn modelId="{87792D72-16BD-444C-B9B6-1E06B344DFB0}" type="presParOf" srcId="{25FFE45D-B471-4460-8E16-856A2BC18704}" destId="{C9C4A0AB-48E6-4688-85C6-1828BD595284}" srcOrd="5" destOrd="0" presId="urn:microsoft.com/office/officeart/2005/8/layout/radial6"/>
    <dgm:cxn modelId="{F3EFF94D-BDC1-48CB-A19A-440D18131072}" type="presParOf" srcId="{25FFE45D-B471-4460-8E16-856A2BC18704}" destId="{5B250B18-2C48-4A95-8EE8-4111B5556780}" srcOrd="6" destOrd="0" presId="urn:microsoft.com/office/officeart/2005/8/layout/radial6"/>
    <dgm:cxn modelId="{1FA7C52B-2BD7-4703-9AC2-DC9B4C21F808}" type="presParOf" srcId="{25FFE45D-B471-4460-8E16-856A2BC18704}" destId="{5E8D5DB4-8BAE-4D11-B5ED-E0A84358D77C}" srcOrd="7" destOrd="0" presId="urn:microsoft.com/office/officeart/2005/8/layout/radial6"/>
    <dgm:cxn modelId="{28C4418F-C046-4119-8113-26D975C64899}" type="presParOf" srcId="{25FFE45D-B471-4460-8E16-856A2BC18704}" destId="{C40DBDE5-C79C-4F50-8052-6F87C5A496A0}" srcOrd="8" destOrd="0" presId="urn:microsoft.com/office/officeart/2005/8/layout/radial6"/>
    <dgm:cxn modelId="{025EB0A0-BDFF-4841-B8D6-AC6369BA9401}" type="presParOf" srcId="{25FFE45D-B471-4460-8E16-856A2BC18704}" destId="{1FBC3EC5-4C53-4A22-9CE9-B9EF71C95797}" srcOrd="9" destOrd="0" presId="urn:microsoft.com/office/officeart/2005/8/layout/radial6"/>
    <dgm:cxn modelId="{B40802F9-2A66-415A-8BEF-A89EC7F04293}" type="presParOf" srcId="{25FFE45D-B471-4460-8E16-856A2BC18704}" destId="{654462E1-5746-466E-A7FB-1D818FF3107B}" srcOrd="10" destOrd="0" presId="urn:microsoft.com/office/officeart/2005/8/layout/radial6"/>
    <dgm:cxn modelId="{7145CFD6-CD75-4EEF-B469-56ADADD830D1}" type="presParOf" srcId="{25FFE45D-B471-4460-8E16-856A2BC18704}" destId="{C1ED0D1B-65CE-4611-B5B2-DD9F642A3760}" srcOrd="11" destOrd="0" presId="urn:microsoft.com/office/officeart/2005/8/layout/radial6"/>
    <dgm:cxn modelId="{EB5D3F9C-BAD1-4E8D-A619-81FD71BC83B8}" type="presParOf" srcId="{25FFE45D-B471-4460-8E16-856A2BC18704}" destId="{3BDCAB48-87EE-42D3-8EF9-8913BD1471DF}" srcOrd="12" destOrd="0" presId="urn:microsoft.com/office/officeart/2005/8/layout/radial6"/>
    <dgm:cxn modelId="{7FFDD7E3-7904-4452-B363-64169529EDBB}" type="presParOf" srcId="{25FFE45D-B471-4460-8E16-856A2BC18704}" destId="{E292D0A9-0923-411E-B5C1-75E886F93364}" srcOrd="13" destOrd="0" presId="urn:microsoft.com/office/officeart/2005/8/layout/radial6"/>
    <dgm:cxn modelId="{8767204A-3C74-4EAC-8224-B92D4E29D08F}" type="presParOf" srcId="{25FFE45D-B471-4460-8E16-856A2BC18704}" destId="{B4CA69F0-6580-4779-8B8A-741BD730CAFE}" srcOrd="14" destOrd="0" presId="urn:microsoft.com/office/officeart/2005/8/layout/radial6"/>
    <dgm:cxn modelId="{CBA61AF6-42A9-42FA-8F82-6946338D9BE7}" type="presParOf" srcId="{25FFE45D-B471-4460-8E16-856A2BC18704}" destId="{E8D0402C-6357-4175-896D-29AFED80546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0402C-6357-4175-896D-29AFED805468}">
      <dsp:nvSpPr>
        <dsp:cNvPr id="0" name=""/>
        <dsp:cNvSpPr/>
      </dsp:nvSpPr>
      <dsp:spPr>
        <a:xfrm>
          <a:off x="1608038" y="616890"/>
          <a:ext cx="4740106" cy="4740106"/>
        </a:xfrm>
        <a:prstGeom prst="blockArc">
          <a:avLst>
            <a:gd name="adj1" fmla="val 11850246"/>
            <a:gd name="adj2" fmla="val 16970956"/>
            <a:gd name="adj3" fmla="val 4643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DCAB48-87EE-42D3-8EF9-8913BD1471DF}">
      <dsp:nvSpPr>
        <dsp:cNvPr id="0" name=""/>
        <dsp:cNvSpPr/>
      </dsp:nvSpPr>
      <dsp:spPr>
        <a:xfrm>
          <a:off x="1583361" y="690776"/>
          <a:ext cx="4740106" cy="4740106"/>
        </a:xfrm>
        <a:prstGeom prst="blockArc">
          <a:avLst>
            <a:gd name="adj1" fmla="val 7599888"/>
            <a:gd name="adj2" fmla="val 11965927"/>
            <a:gd name="adj3" fmla="val 4643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FBC3EC5-4C53-4A22-9CE9-B9EF71C95797}">
      <dsp:nvSpPr>
        <dsp:cNvPr id="0" name=""/>
        <dsp:cNvSpPr/>
      </dsp:nvSpPr>
      <dsp:spPr>
        <a:xfrm>
          <a:off x="2202940" y="1385208"/>
          <a:ext cx="4740106" cy="4740106"/>
        </a:xfrm>
        <a:prstGeom prst="blockArc">
          <a:avLst>
            <a:gd name="adj1" fmla="val 1808647"/>
            <a:gd name="adj2" fmla="val 8991353"/>
            <a:gd name="adj3" fmla="val 464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B250B18-2C48-4A95-8EE8-4111B5556780}">
      <dsp:nvSpPr>
        <dsp:cNvPr id="0" name=""/>
        <dsp:cNvSpPr/>
      </dsp:nvSpPr>
      <dsp:spPr>
        <a:xfrm>
          <a:off x="2893531" y="639966"/>
          <a:ext cx="4740106" cy="4740106"/>
        </a:xfrm>
        <a:prstGeom prst="blockArc">
          <a:avLst>
            <a:gd name="adj1" fmla="val 20513757"/>
            <a:gd name="adj2" fmla="val 3329785"/>
            <a:gd name="adj3" fmla="val 4643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947ECC1-7C9F-4CFC-B24A-09866B4C6258}">
      <dsp:nvSpPr>
        <dsp:cNvPr id="0" name=""/>
        <dsp:cNvSpPr/>
      </dsp:nvSpPr>
      <dsp:spPr>
        <a:xfrm>
          <a:off x="2866723" y="552102"/>
          <a:ext cx="4740106" cy="4740106"/>
        </a:xfrm>
        <a:prstGeom prst="blockArc">
          <a:avLst>
            <a:gd name="adj1" fmla="val 15075456"/>
            <a:gd name="adj2" fmla="val 20650178"/>
            <a:gd name="adj3" fmla="val 464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158DF9-8F04-4A6E-B1D0-A5840B0804AE}">
      <dsp:nvSpPr>
        <dsp:cNvPr id="0" name=""/>
        <dsp:cNvSpPr/>
      </dsp:nvSpPr>
      <dsp:spPr>
        <a:xfrm>
          <a:off x="3077516" y="2232260"/>
          <a:ext cx="3024340" cy="16765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800" b="1" kern="1200" dirty="0" smtClean="0"/>
            <a:t>Пять основных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800" b="1" kern="1200" dirty="0" smtClean="0"/>
            <a:t>принципов влияния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800" b="1" kern="1200" dirty="0" smtClean="0"/>
            <a:t>родителей на ребенка</a:t>
          </a:r>
          <a:endParaRPr lang="ru-RU" sz="1800" kern="1200" dirty="0"/>
        </a:p>
      </dsp:txBody>
      <dsp:txXfrm>
        <a:off x="3520420" y="2477781"/>
        <a:ext cx="2138532" cy="1185477"/>
      </dsp:txXfrm>
    </dsp:sp>
    <dsp:sp modelId="{58595E63-E86F-4CA2-8C9C-11E2E7619945}">
      <dsp:nvSpPr>
        <dsp:cNvPr id="0" name=""/>
        <dsp:cNvSpPr/>
      </dsp:nvSpPr>
      <dsp:spPr>
        <a:xfrm>
          <a:off x="3008616" y="-406275"/>
          <a:ext cx="2968616" cy="227231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latin typeface="+mj-lt"/>
            </a:rPr>
            <a:t>Родители влияют на поведение ребенка методами поощрения или наказания. </a:t>
          </a:r>
          <a:endParaRPr lang="ru-RU" sz="1800" b="1" kern="1200" dirty="0">
            <a:latin typeface="+mj-lt"/>
          </a:endParaRPr>
        </a:p>
      </dsp:txBody>
      <dsp:txXfrm>
        <a:off x="3443360" y="-73502"/>
        <a:ext cx="2099128" cy="1606769"/>
      </dsp:txXfrm>
    </dsp:sp>
    <dsp:sp modelId="{1F05CA52-19C8-4A5E-9D1A-A3E095C2B3BF}">
      <dsp:nvSpPr>
        <dsp:cNvPr id="0" name=""/>
        <dsp:cNvSpPr/>
      </dsp:nvSpPr>
      <dsp:spPr>
        <a:xfrm>
          <a:off x="5979701" y="1039046"/>
          <a:ext cx="2968616" cy="250318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/>
            <a:t>Родители являются основным источником жизненного опыта. </a:t>
          </a:r>
          <a:endParaRPr lang="ru-RU" sz="1800" kern="1200" dirty="0"/>
        </a:p>
      </dsp:txBody>
      <dsp:txXfrm>
        <a:off x="6414445" y="1405629"/>
        <a:ext cx="2099128" cy="1770016"/>
      </dsp:txXfrm>
    </dsp:sp>
    <dsp:sp modelId="{5E8D5DB4-8BAE-4D11-B5ED-E0A84358D77C}">
      <dsp:nvSpPr>
        <dsp:cNvPr id="0" name=""/>
        <dsp:cNvSpPr/>
      </dsp:nvSpPr>
      <dsp:spPr>
        <a:xfrm>
          <a:off x="5090645" y="3666225"/>
          <a:ext cx="2968616" cy="250318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Ребёнок перенимает у родителей основы поведения в обществе</a:t>
          </a:r>
          <a:endParaRPr lang="ru-RU" sz="1800" b="1" kern="1200" dirty="0"/>
        </a:p>
      </dsp:txBody>
      <dsp:txXfrm>
        <a:off x="5525389" y="4032808"/>
        <a:ext cx="2099128" cy="1770016"/>
      </dsp:txXfrm>
    </dsp:sp>
    <dsp:sp modelId="{654462E1-5746-466E-A7FB-1D818FF3107B}">
      <dsp:nvSpPr>
        <dsp:cNvPr id="0" name=""/>
        <dsp:cNvSpPr/>
      </dsp:nvSpPr>
      <dsp:spPr>
        <a:xfrm>
          <a:off x="1086725" y="3666225"/>
          <a:ext cx="2968616" cy="250318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/>
            <a:t>Общение в семье является основным фактором, влияющим на развитие собственных взглядов, норм, установок и идей ребенка</a:t>
          </a:r>
          <a:endParaRPr lang="ru-RU" sz="1600" kern="1200" dirty="0"/>
        </a:p>
      </dsp:txBody>
      <dsp:txXfrm>
        <a:off x="1521469" y="4032808"/>
        <a:ext cx="2099128" cy="1770016"/>
      </dsp:txXfrm>
    </dsp:sp>
    <dsp:sp modelId="{E292D0A9-0923-411E-B5C1-75E886F93364}">
      <dsp:nvSpPr>
        <dsp:cNvPr id="0" name=""/>
        <dsp:cNvSpPr/>
      </dsp:nvSpPr>
      <dsp:spPr>
        <a:xfrm>
          <a:off x="285945" y="1039050"/>
          <a:ext cx="2968616" cy="250318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b="1" kern="1200" dirty="0" smtClean="0"/>
            <a:t>Семья обеспечивает чувство безопасности ребенка во внешнем мире и исследовании новых способов его освоения. </a:t>
          </a:r>
          <a:endParaRPr lang="ru-RU" sz="1600" kern="1200" dirty="0"/>
        </a:p>
      </dsp:txBody>
      <dsp:txXfrm>
        <a:off x="720689" y="1405633"/>
        <a:ext cx="2099128" cy="1770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835696" y="3933056"/>
            <a:ext cx="6400800" cy="1752600"/>
          </a:xfrm>
        </p:spPr>
        <p:txBody>
          <a:bodyPr/>
          <a:lstStyle/>
          <a:p>
            <a:r>
              <a:rPr lang="ru-RU" b="1" dirty="0"/>
              <a:t>ПСИХОЛОГИЧЕСКИЕ ОСОБЕННОСТИ ДЕТЕЙ 5 – 6 ЛЕТ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65315"/>
          </a:xfrm>
        </p:spPr>
        <p:txBody>
          <a:bodyPr/>
          <a:lstStyle/>
          <a:p>
            <a:pPr algn="just"/>
            <a:r>
              <a:rPr lang="ru-RU" sz="2800" dirty="0"/>
              <a:t>начинает формироваться произ­вольная память. </a:t>
            </a:r>
            <a:endParaRPr lang="ru-RU" sz="2800" dirty="0" smtClean="0"/>
          </a:p>
          <a:p>
            <a:pPr algn="just"/>
            <a:r>
              <a:rPr lang="ru-RU" sz="2800" dirty="0" smtClean="0"/>
              <a:t>Ребенок </a:t>
            </a:r>
            <a:r>
              <a:rPr lang="ru-RU" sz="2800" dirty="0"/>
              <a:t>способен при помощи образ­но-зрительной памяти запомнить 5 - 6 объектов. </a:t>
            </a:r>
            <a:endParaRPr lang="ru-RU" sz="2800" dirty="0" smtClean="0"/>
          </a:p>
          <a:p>
            <a:pPr algn="just"/>
            <a:r>
              <a:rPr lang="ru-RU" sz="2800" dirty="0" smtClean="0"/>
              <a:t>Объем </a:t>
            </a:r>
            <a:r>
              <a:rPr lang="ru-RU" sz="2800" dirty="0"/>
              <a:t>слуховой вербальной памяти составляет 5 - 6 слов. </a:t>
            </a:r>
            <a:endParaRPr lang="ru-RU" sz="2800" dirty="0" smtClean="0"/>
          </a:p>
          <a:p>
            <a:pPr algn="just"/>
            <a:r>
              <a:rPr lang="ru-RU" sz="2800" dirty="0"/>
              <a:t>для запоминания дети уже могут использовать несложные приёмы и средства (в качестве подсказки могут выступать схемы, карточки или рисунки).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6876" y="0"/>
            <a:ext cx="231024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Память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482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924944"/>
            <a:ext cx="7344816" cy="2880320"/>
          </a:xfrm>
        </p:spPr>
        <p:txBody>
          <a:bodyPr/>
          <a:lstStyle/>
          <a:p>
            <a:pPr algn="just"/>
            <a:r>
              <a:rPr lang="ru-RU" dirty="0"/>
              <a:t>продолжает развиваться образное мышление. </a:t>
            </a:r>
            <a:endParaRPr lang="ru-RU" dirty="0" smtClean="0"/>
          </a:p>
          <a:p>
            <a:pPr algn="just"/>
            <a:r>
              <a:rPr lang="ru-RU" dirty="0"/>
              <a:t>совершенствуется способность к обобщению, что является основой словесно-логического мышления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50362" y="1916832"/>
            <a:ext cx="33255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Мышление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395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852936"/>
            <a:ext cx="8229600" cy="1800200"/>
          </a:xfrm>
        </p:spPr>
        <p:txBody>
          <a:bodyPr/>
          <a:lstStyle/>
          <a:p>
            <a:r>
              <a:rPr lang="ru-RU" dirty="0" smtClean="0"/>
              <a:t>расцвет </a:t>
            </a:r>
            <a:r>
              <a:rPr lang="ru-RU" dirty="0"/>
              <a:t>фантазии. </a:t>
            </a:r>
            <a:endParaRPr lang="ru-RU" dirty="0" smtClean="0"/>
          </a:p>
          <a:p>
            <a:r>
              <a:rPr lang="ru-RU" dirty="0" smtClean="0"/>
              <a:t>особенно </a:t>
            </a:r>
            <a:r>
              <a:rPr lang="ru-RU" dirty="0"/>
              <a:t>ярко воображение ребенка проявляется в игре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79270" y="1916832"/>
            <a:ext cx="40677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Воображение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634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429024"/>
          </a:xfrm>
        </p:spPr>
        <p:txBody>
          <a:bodyPr/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детей умению планировать предстоящую деятельность. Использовать воображение как предпосылку развития у детей внутреннего плана действий и осуществлять внешний контроль посредством речи;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внимательным к желаниям ребенка, но и уметь ставить границу.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Постепенно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снижать контроль и опеку, позволяя ребенку ставить перед собой самые разнообразные задачи и решать их.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Помнить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что ваш ребенок охотнее будет откликаться на просьбу о помощи, чем на долженствование и обязанность.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Помогать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ребенку (вне зависимости от пола) справляться со страхами, не осуждая его и не призывая «не бояться». Внимательно выслушивать ребенка и сочувствовать ему, разделяя его беспокойства и тревоги. </a:t>
            </a:r>
          </a:p>
          <a:p>
            <a:endParaRPr lang="ru-RU" sz="1800" dirty="0"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000240"/>
            <a:ext cx="72405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Рекомендации для родителей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0698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284984"/>
            <a:ext cx="8496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Благодарим за внимание!</a:t>
            </a:r>
            <a:endParaRPr lang="ru-RU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204864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Ведущая потребность в этом возрасте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– потребность в общении; творческая активность.</a:t>
            </a:r>
          </a:p>
          <a:p>
            <a:pPr>
              <a:defRPr/>
            </a:pPr>
            <a:endParaRPr lang="ru-RU" sz="28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Ведущая деятельность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– сюжетно-ролевая игра.</a:t>
            </a:r>
          </a:p>
          <a:p>
            <a:pPr>
              <a:defRPr/>
            </a:pPr>
            <a:endParaRPr lang="ru-RU" sz="28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Ведущая функция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– воображение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28800"/>
            <a:ext cx="6264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формируется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произвольность психических процессов восприятия, памяти, внимания, мышления и др. — и вытекающая отсюда способность управлять своим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поведением.</a:t>
            </a:r>
          </a:p>
          <a:p>
            <a:pPr algn="just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изменения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в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образе-Я;</a:t>
            </a:r>
          </a:p>
          <a:p>
            <a:pPr marL="457200" indent="-457200" algn="just">
              <a:buFontTx/>
              <a:buChar char="-"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отношения со сверстниками переходят на принципиально новый уровень (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внеситуативно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- деловая форма общения).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32656"/>
            <a:ext cx="55486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Новообразования: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3195" y="2044005"/>
            <a:ext cx="71976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Изменения в о</a:t>
            </a:r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б­разе </a:t>
            </a:r>
            <a:r>
              <a:rPr lang="ru-RU" sz="4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«Я»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95636" y="3210071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начинают появляться представления о желатель­ных и нежелательных чертах и особенностях своего «Я».</a:t>
            </a:r>
            <a:r>
              <a:rPr lang="ru-RU" sz="24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95636" y="4653136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Появление «Я» идеального, то есть того, каким ребенок хочет себя видеть, является психологической </a:t>
            </a:r>
            <a:r>
              <a:rPr lang="ru-RU" sz="2400" i="1" dirty="0"/>
              <a:t>предпосылкой становления учебной мотивации</a:t>
            </a:r>
            <a:r>
              <a:rPr lang="ru-RU" sz="2400" dirty="0"/>
              <a:t>.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324" y="2780928"/>
            <a:ext cx="8229600" cy="3877891"/>
          </a:xfrm>
        </p:spPr>
        <p:txBody>
          <a:bodyPr/>
          <a:lstStyle/>
          <a:p>
            <a:r>
              <a:rPr lang="ru-RU" sz="2000" i="1" dirty="0"/>
              <a:t>сверстник постепен­но приобретает по-настоящему серьезное значение для </a:t>
            </a:r>
            <a:r>
              <a:rPr lang="ru-RU" sz="2000" i="1" dirty="0" smtClean="0"/>
              <a:t>ребенка.</a:t>
            </a:r>
          </a:p>
          <a:p>
            <a:r>
              <a:rPr lang="ru-RU" sz="2000" dirty="0"/>
              <a:t>На пятом году дети начинают переходить к совместной </a:t>
            </a:r>
            <a:r>
              <a:rPr lang="ru-RU" sz="2000" dirty="0" smtClean="0"/>
              <a:t>игре и к эпизоди­ческому неигровому общению со сверстниками в форме обмена мнениями, информацией, демонстрации своих знаний. </a:t>
            </a:r>
          </a:p>
          <a:p>
            <a:r>
              <a:rPr lang="ru-RU" sz="2000" dirty="0" smtClean="0"/>
              <a:t>могут </a:t>
            </a:r>
            <a:r>
              <a:rPr lang="ru-RU" sz="2000" dirty="0"/>
              <a:t>распределять роли до начала игры и строят свое поведение, придерживаясь роли.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9145" y="1916832"/>
            <a:ext cx="84679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Отношения со сверстниками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932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52937"/>
            <a:ext cx="8229600" cy="3024336"/>
          </a:xfrm>
        </p:spPr>
        <p:txBody>
          <a:bodyPr/>
          <a:lstStyle/>
          <a:p>
            <a:r>
              <a:rPr lang="ru-RU" dirty="0"/>
              <a:t>Родители выступают для ребенка образцом поведения</a:t>
            </a:r>
            <a:r>
              <a:rPr lang="ru-RU" dirty="0" smtClean="0"/>
              <a:t>. </a:t>
            </a:r>
            <a:r>
              <a:rPr lang="ru-RU" dirty="0"/>
              <a:t>Благодаря взрослому, ребенок усваивает нравственные законы, учится оценивать свои поступки и поступки окружающих его людей.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75397" y="1916832"/>
            <a:ext cx="30754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Взрослые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968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8762271"/>
              </p:ext>
            </p:extLst>
          </p:nvPr>
        </p:nvGraphicFramePr>
        <p:xfrm>
          <a:off x="-17686" y="548680"/>
          <a:ext cx="9144000" cy="5763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8801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3214686"/>
            <a:ext cx="8229600" cy="3297548"/>
          </a:xfrm>
        </p:spPr>
        <p:txBody>
          <a:bodyPr/>
          <a:lstStyle/>
          <a:p>
            <a:r>
              <a:rPr lang="ru-RU" dirty="0"/>
              <a:t>ребёнок хорошо знает основные цвета и имеет представления об </a:t>
            </a:r>
            <a:r>
              <a:rPr lang="ru-RU" dirty="0" smtClean="0"/>
              <a:t>оттенках; </a:t>
            </a:r>
          </a:p>
          <a:p>
            <a:r>
              <a:rPr lang="ru-RU" dirty="0" smtClean="0"/>
              <a:t>может </a:t>
            </a:r>
            <a:r>
              <a:rPr lang="ru-RU" dirty="0"/>
              <a:t>рассказать, чем отличаются геометрические фигуры друг от друга; </a:t>
            </a:r>
            <a:r>
              <a:rPr lang="ru-RU" dirty="0" smtClean="0"/>
              <a:t>. </a:t>
            </a:r>
          </a:p>
          <a:p>
            <a:r>
              <a:rPr lang="ru-RU" dirty="0"/>
              <a:t>сопоставить между собой по величине большое количество предметов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2143116"/>
            <a:ext cx="360444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Восприятие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73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algn="just"/>
            <a:r>
              <a:rPr lang="ru-RU" sz="2800" dirty="0"/>
              <a:t>Возрастает устойчивость внимания, развивается способность к его распределению и </a:t>
            </a:r>
            <a:r>
              <a:rPr lang="ru-RU" sz="2800" dirty="0" smtClean="0"/>
              <a:t>переключаемости.</a:t>
            </a:r>
          </a:p>
          <a:p>
            <a:pPr algn="just"/>
            <a:r>
              <a:rPr lang="ru-RU" sz="2800" dirty="0" smtClean="0"/>
              <a:t>Переход </a:t>
            </a:r>
            <a:r>
              <a:rPr lang="ru-RU" sz="2800" dirty="0"/>
              <a:t>от </a:t>
            </a:r>
            <a:r>
              <a:rPr lang="ru-RU" sz="2800" dirty="0" smtClean="0"/>
              <a:t>непроизвольного  </a:t>
            </a:r>
            <a:r>
              <a:rPr lang="ru-RU" sz="2800" dirty="0"/>
              <a:t>к произвольному вниманию. </a:t>
            </a:r>
            <a:endParaRPr lang="ru-RU" sz="2800" dirty="0" smtClean="0"/>
          </a:p>
          <a:p>
            <a:pPr algn="just"/>
            <a:r>
              <a:rPr lang="ru-RU" sz="2800" dirty="0"/>
              <a:t>М</a:t>
            </a:r>
            <a:r>
              <a:rPr lang="ru-RU" sz="2800" dirty="0" smtClean="0"/>
              <a:t>огут </a:t>
            </a:r>
            <a:r>
              <a:rPr lang="ru-RU" sz="2800" dirty="0"/>
              <a:t>заниматься не очень привлекательным, но нужным делом в течение 20-25 мин вместе со </a:t>
            </a:r>
            <a:r>
              <a:rPr lang="ru-RU" sz="2800" dirty="0" smtClean="0"/>
              <a:t>взрослым.</a:t>
            </a:r>
          </a:p>
          <a:p>
            <a:pPr algn="just"/>
            <a:r>
              <a:rPr lang="ru-RU" sz="2800" dirty="0" smtClean="0"/>
              <a:t>Способен </a:t>
            </a:r>
            <a:r>
              <a:rPr lang="ru-RU" sz="2800" i="1" dirty="0"/>
              <a:t>действовать по правилу, </a:t>
            </a:r>
            <a:r>
              <a:rPr lang="ru-RU" sz="2800" dirty="0"/>
              <a:t>которое задаётся </a:t>
            </a:r>
            <a:r>
              <a:rPr lang="ru-RU" sz="2800" dirty="0" smtClean="0"/>
              <a:t>взрослым.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0"/>
            <a:ext cx="30562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262262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1590</TotalTime>
  <Words>533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 ОСОБЕННОСТИ       ДЕТЕЙ  5-6 ЛЕТ</dc:title>
  <dc:creator>Пользователь</dc:creator>
  <cp:lastModifiedBy>1</cp:lastModifiedBy>
  <cp:revision>46</cp:revision>
  <dcterms:created xsi:type="dcterms:W3CDTF">2013-10-18T17:44:48Z</dcterms:created>
  <dcterms:modified xsi:type="dcterms:W3CDTF">2016-09-23T05:44:58Z</dcterms:modified>
</cp:coreProperties>
</file>